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825" r:id="rId2"/>
    <p:sldMasterId id="2147483844" r:id="rId3"/>
    <p:sldMasterId id="2147483858" r:id="rId4"/>
  </p:sldMasterIdLst>
  <p:notesMasterIdLst>
    <p:notesMasterId r:id="rId32"/>
  </p:notesMasterIdLst>
  <p:handoutMasterIdLst>
    <p:handoutMasterId r:id="rId33"/>
  </p:handoutMasterIdLst>
  <p:sldIdLst>
    <p:sldId id="508" r:id="rId5"/>
    <p:sldId id="539" r:id="rId6"/>
    <p:sldId id="527" r:id="rId7"/>
    <p:sldId id="532" r:id="rId8"/>
    <p:sldId id="533" r:id="rId9"/>
    <p:sldId id="540" r:id="rId10"/>
    <p:sldId id="716" r:id="rId11"/>
    <p:sldId id="428" r:id="rId12"/>
    <p:sldId id="470" r:id="rId13"/>
    <p:sldId id="464" r:id="rId14"/>
    <p:sldId id="465" r:id="rId15"/>
    <p:sldId id="466" r:id="rId16"/>
    <p:sldId id="467" r:id="rId17"/>
    <p:sldId id="691" r:id="rId18"/>
    <p:sldId id="543" r:id="rId19"/>
    <p:sldId id="544" r:id="rId20"/>
    <p:sldId id="545" r:id="rId21"/>
    <p:sldId id="546" r:id="rId22"/>
    <p:sldId id="547" r:id="rId23"/>
    <p:sldId id="548" r:id="rId24"/>
    <p:sldId id="529" r:id="rId25"/>
    <p:sldId id="690" r:id="rId26"/>
    <p:sldId id="550" r:id="rId27"/>
    <p:sldId id="551" r:id="rId28"/>
    <p:sldId id="717" r:id="rId29"/>
    <p:sldId id="537" r:id="rId30"/>
    <p:sldId id="542" r:id="rId31"/>
  </p:sldIdLst>
  <p:sldSz cx="9144000" cy="6858000" type="screen4x3"/>
  <p:notesSz cx="9144000" cy="6858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C20027"/>
    <a:srgbClr val="9900FF"/>
    <a:srgbClr val="CC0099"/>
    <a:srgbClr val="FF7C80"/>
    <a:srgbClr val="FF0066"/>
    <a:srgbClr val="7F7F7F"/>
    <a:srgbClr val="F0EDC1"/>
    <a:srgbClr val="CC660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7" autoAdjust="0"/>
    <p:restoredTop sz="84346" autoAdjust="0"/>
  </p:normalViewPr>
  <p:slideViewPr>
    <p:cSldViewPr snapToGrid="0">
      <p:cViewPr>
        <p:scale>
          <a:sx n="53" d="100"/>
          <a:sy n="53" d="100"/>
        </p:scale>
        <p:origin x="1853" y="3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-80" charset="0"/>
                <a:ea typeface="ＭＳ Ｐゴシック" pitchFamily="-80" charset="-128"/>
                <a:cs typeface="ＭＳ Ｐゴシック" pitchFamily="-80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7A5E0BD-6B4D-46F3-85EB-F05F8BD3C4C4}" type="datetime1">
              <a:rPr lang="en-US"/>
              <a:pPr>
                <a:defRPr/>
              </a:pPr>
              <a:t>9/15/2022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-80" charset="0"/>
                <a:ea typeface="ＭＳ Ｐゴシック" pitchFamily="-80" charset="-128"/>
                <a:cs typeface="ＭＳ Ｐゴシック" pitchFamily="-80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7A0FD32-2863-4B07-ABB9-DF38320250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8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3944F-1DAC-47DF-8E5C-283BB15EBEF4}" type="datetimeFigureOut">
              <a:rPr lang="en-US" smtClean="0"/>
              <a:pPr/>
              <a:t>9/15/2022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9191C9-BE1A-4321-AEAC-01951F16B8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58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you.  </a:t>
            </a:r>
          </a:p>
          <a:p>
            <a:endParaRPr lang="en-US" dirty="0"/>
          </a:p>
          <a:p>
            <a:r>
              <a:rPr lang="en-US" dirty="0" err="1"/>
              <a:t>Acknowedge</a:t>
            </a:r>
            <a:r>
              <a:rPr lang="en-US" baseline="0" dirty="0"/>
              <a:t> collaborators.  </a:t>
            </a:r>
            <a:endParaRPr lang="en-US" dirty="0"/>
          </a:p>
          <a:p>
            <a:endParaRPr lang="en-US" dirty="0"/>
          </a:p>
          <a:p>
            <a:r>
              <a:rPr lang="en-US" dirty="0"/>
              <a:t>Talk in two parts.  </a:t>
            </a:r>
          </a:p>
          <a:p>
            <a:r>
              <a:rPr lang="en-US" dirty="0"/>
              <a:t>First, talk about building </a:t>
            </a:r>
            <a:r>
              <a:rPr lang="en-US" b="1" dirty="0"/>
              <a:t>community data networks in paleoecology </a:t>
            </a:r>
            <a:r>
              <a:rPr lang="en-US" dirty="0"/>
              <a:t>– as</a:t>
            </a:r>
            <a:r>
              <a:rPr lang="en-US" baseline="0" dirty="0"/>
              <a:t> example of larger class of activities that I call community curated database</a:t>
            </a:r>
          </a:p>
          <a:p>
            <a:r>
              <a:rPr lang="en-US" baseline="0" dirty="0"/>
              <a:t>S</a:t>
            </a:r>
            <a:r>
              <a:rPr lang="en-US" dirty="0"/>
              <a:t>econd, show the kind of large-scale synthetic science that is enabled with open</a:t>
            </a:r>
            <a:r>
              <a:rPr lang="en-US" baseline="0" dirty="0"/>
              <a:t> high-quality data platforms, using PalEON as an example.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191C9-BE1A-4321-AEAC-01951F16B81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953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A9191C9-BE1A-4321-AEAC-01951F16B8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0248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191C9-BE1A-4321-AEAC-01951F16B81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5517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191C9-BE1A-4321-AEAC-01951F16B81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7073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191C9-BE1A-4321-AEAC-01951F16B81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55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191C9-BE1A-4321-AEAC-01951F16B81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1429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191C9-BE1A-4321-AEAC-01951F16B81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775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191C9-BE1A-4321-AEAC-01951F16B81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7492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Accumulated total volume of Neotoma data holdings, by number of </a:t>
            </a:r>
            <a:r>
              <a:rPr lang="en-US" dirty="0" err="1"/>
              <a:t>datapoints</a:t>
            </a:r>
            <a:r>
              <a:rPr lang="en-US" dirty="0"/>
              <a:t>.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 volume has roughly tripled since 2014.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A9191C9-BE1A-4321-AEAC-01951F16B8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0485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400"/>
              </a:spcAft>
            </a:pPr>
            <a:r>
              <a:rPr lang="en-US" sz="1200" u="sng" dirty="0"/>
              <a:t>Key Concepts</a:t>
            </a:r>
          </a:p>
          <a:p>
            <a:pPr>
              <a:spcAft>
                <a:spcPts val="400"/>
              </a:spcAft>
            </a:pPr>
            <a:r>
              <a:rPr lang="en-US" sz="1200" b="1" dirty="0"/>
              <a:t>Members</a:t>
            </a:r>
          </a:p>
          <a:p>
            <a:pPr>
              <a:spcAft>
                <a:spcPts val="400"/>
              </a:spcAft>
            </a:pPr>
            <a:r>
              <a:rPr lang="en-US" sz="1200" b="1" dirty="0"/>
              <a:t>Data Stewards</a:t>
            </a:r>
          </a:p>
          <a:p>
            <a:pPr>
              <a:spcAft>
                <a:spcPts val="400"/>
              </a:spcAft>
            </a:pPr>
            <a:r>
              <a:rPr lang="en-US" sz="1200" b="1" dirty="0"/>
              <a:t>Constituent Databases</a:t>
            </a:r>
          </a:p>
          <a:p>
            <a:pPr>
              <a:spcAft>
                <a:spcPts val="400"/>
              </a:spcAft>
            </a:pPr>
            <a:r>
              <a:rPr lang="en-US" sz="1200" b="1" dirty="0"/>
              <a:t>Leadership Council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191C9-BE1A-4321-AEAC-01951F16B81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8986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191C9-BE1A-4321-AEAC-01951F16B81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557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CC6C7E-9D44-44AB-AD19-CE502E8C605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8799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to belabor</a:t>
            </a:r>
            <a:r>
              <a:rPr lang="en-US" baseline="0" dirty="0"/>
              <a:t> the point, but note that the data and models don’t talk to each other directly anymore.</a:t>
            </a:r>
            <a:endParaRPr lang="en-US" dirty="0"/>
          </a:p>
          <a:p>
            <a:endParaRPr lang="en-US" dirty="0"/>
          </a:p>
          <a:p>
            <a:r>
              <a:rPr lang="en-US" dirty="0"/>
              <a:t>Statistics: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Characterize uncertainty</a:t>
            </a:r>
          </a:p>
          <a:p>
            <a:endParaRPr lang="en-US" dirty="0"/>
          </a:p>
          <a:p>
            <a:r>
              <a:rPr lang="en-US" dirty="0"/>
              <a:t>Informatics:</a:t>
            </a:r>
          </a:p>
          <a:p>
            <a:r>
              <a:rPr lang="en-US" dirty="0"/>
              <a:t>Maximize data availability</a:t>
            </a:r>
          </a:p>
          <a:p>
            <a:r>
              <a:rPr lang="en-US" dirty="0"/>
              <a:t>Maximize research power</a:t>
            </a:r>
          </a:p>
          <a:p>
            <a:r>
              <a:rPr lang="en-US" dirty="0"/>
              <a:t>Maximize reproducibility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191C9-BE1A-4321-AEAC-01951F16B81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44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Accumulated total volume of Neotoma data holdings, by number of </a:t>
            </a:r>
            <a:r>
              <a:rPr lang="en-US" dirty="0" err="1"/>
              <a:t>datapoints</a:t>
            </a:r>
            <a:r>
              <a:rPr lang="en-US" dirty="0"/>
              <a:t>.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 volume has roughly tripled since 2014.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A9191C9-BE1A-4321-AEAC-01951F16B8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3102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8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10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11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12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13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otomadb.org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608806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589"/>
            <a:ext cx="9144000" cy="610392"/>
          </a:xfrm>
          <a:prstGeom prst="rect">
            <a:avLst/>
          </a:prstGeom>
        </p:spPr>
        <p:txBody>
          <a:bodyPr anchor="t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610394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168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7688" y="4999831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1800" b="1">
                <a:solidFill>
                  <a:srgbClr val="C200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17688" y="1358900"/>
            <a:ext cx="5486400" cy="35179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30388" y="5566569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8657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9800" y="1143000"/>
            <a:ext cx="7620000" cy="48006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895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647765"/>
            <a:ext cx="9144000" cy="1210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096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1524000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7D5F52-2A75-4E06-868A-2633EE933536}" type="datetimeFigureOut">
              <a:rPr lang="en-US"/>
              <a:pPr>
                <a:defRPr/>
              </a:pPr>
              <a:t>9/15/2022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5257800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5EA9C-6EBD-41EB-B224-99D5076C97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6" descr="hom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388" y="6006315"/>
            <a:ext cx="860612" cy="60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7991712" y="6586081"/>
            <a:ext cx="1188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Forte" pitchFamily="66" charset="0"/>
              </a:rPr>
              <a:t>Neotoma DB</a:t>
            </a:r>
          </a:p>
        </p:txBody>
      </p:sp>
    </p:spTree>
    <p:extLst>
      <p:ext uri="{BB962C8B-B14F-4D97-AF65-F5344CB8AC3E}">
        <p14:creationId xmlns:p14="http://schemas.microsoft.com/office/powerpoint/2010/main" val="1119958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589"/>
            <a:ext cx="9144000" cy="1217612"/>
          </a:xfrm>
          <a:prstGeom prst="rect">
            <a:avLst/>
          </a:prstGeom>
        </p:spPr>
        <p:txBody>
          <a:bodyPr anchor="ctr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194641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00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09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1524000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7D5F52-2A75-4E06-868A-2633EE933536}" type="datetimeFigureOut">
              <a:rPr lang="en-US"/>
              <a:pPr>
                <a:defRPr/>
              </a:pPr>
              <a:t>9/15/2022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5257800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5EA9C-6EBD-41EB-B224-99D5076C97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599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1A5E798-A24C-461B-A12E-4C710EBABB29}" type="datetimeFigureOut">
              <a:rPr lang="en-US" smtClean="0"/>
              <a:pPr/>
              <a:t>9/15/2022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415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8148919" cy="6096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97220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608806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589"/>
            <a:ext cx="9144000" cy="610392"/>
          </a:xfrm>
          <a:prstGeom prst="rect">
            <a:avLst/>
          </a:prstGeom>
        </p:spPr>
        <p:txBody>
          <a:bodyPr anchor="t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610394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0100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589"/>
            <a:ext cx="9144000" cy="1217612"/>
          </a:xfrm>
          <a:prstGeom prst="rect">
            <a:avLst/>
          </a:prstGeom>
        </p:spPr>
        <p:txBody>
          <a:bodyPr anchor="ctr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194641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098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1906040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13" y="-14176"/>
            <a:ext cx="9144000" cy="1921804"/>
          </a:xfrm>
          <a:prstGeom prst="rect">
            <a:avLst/>
          </a:prstGeom>
        </p:spPr>
        <p:txBody>
          <a:bodyPr anchor="ctr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919856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69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589"/>
            <a:ext cx="9144000" cy="1217612"/>
          </a:xfrm>
          <a:prstGeom prst="rect">
            <a:avLst/>
          </a:prstGeom>
        </p:spPr>
        <p:txBody>
          <a:bodyPr anchor="ctr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194641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0181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 flip="none" rotWithShape="1">
          <a:gsLst>
            <a:gs pos="0">
              <a:schemeClr val="bg1"/>
            </a:gs>
            <a:gs pos="100000">
              <a:schemeClr val="bg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286500"/>
            <a:ext cx="9144000" cy="5969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pic>
        <p:nvPicPr>
          <p:cNvPr id="3" name="Picture 9" descr="uwlogo_web_lrg_ct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3" y="1501775"/>
            <a:ext cx="5629275" cy="376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9840870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8356"/>
            <a:ext cx="9144000" cy="666546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C20027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00100" y="2006600"/>
            <a:ext cx="7607300" cy="4114800"/>
          </a:xfrm>
          <a:prstGeom prst="rect">
            <a:avLst/>
          </a:prstGeom>
        </p:spPr>
        <p:txBody>
          <a:bodyPr vert="horz"/>
          <a:lstStyle>
            <a:lvl1pPr>
              <a:buFontTx/>
              <a:buNone/>
              <a:defRPr sz="2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142152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5283"/>
            <a:ext cx="9144000" cy="666546"/>
          </a:xfrm>
          <a:prstGeom prst="rect">
            <a:avLst/>
          </a:prstGeom>
        </p:spPr>
        <p:txBody>
          <a:bodyPr anchor="t"/>
          <a:lstStyle>
            <a:lvl1pPr>
              <a:defRPr sz="3800" b="0" i="0">
                <a:solidFill>
                  <a:srgbClr val="C20027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2007157"/>
            <a:ext cx="7645400" cy="4525963"/>
          </a:xfrm>
          <a:prstGeom prst="rect">
            <a:avLst/>
          </a:prstGeom>
        </p:spPr>
        <p:txBody>
          <a:bodyPr/>
          <a:lstStyle>
            <a:lvl1pPr>
              <a:buClr>
                <a:srgbClr val="800000"/>
              </a:buClr>
              <a:buFont typeface="Wingdings" charset="2"/>
              <a:buChar char="§"/>
              <a:defRPr sz="2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40080">
              <a:buClr>
                <a:srgbClr val="800000"/>
              </a:buClr>
              <a:buFont typeface="Wingdings" charset="2"/>
              <a:buChar char="§"/>
              <a:defRPr sz="23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68680">
              <a:buClr>
                <a:srgbClr val="800000"/>
              </a:buClr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97280">
              <a:buClr>
                <a:schemeClr val="tx1">
                  <a:lumMod val="65000"/>
                  <a:lumOff val="35000"/>
                </a:schemeClr>
              </a:buClr>
              <a:buSzPct val="110000"/>
              <a:buFont typeface="Arial"/>
              <a:buChar char="•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234440" indent="-182880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2080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748087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600" b="0" i="0" cap="none">
                <a:solidFill>
                  <a:srgbClr val="C20027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247900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 cap="all" spc="250">
                <a:solidFill>
                  <a:srgbClr val="800000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15052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5283"/>
            <a:ext cx="9144000" cy="666546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C20027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0" y="2039937"/>
            <a:ext cx="3670300" cy="452596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800000"/>
              </a:buClr>
              <a:buFont typeface="Wingdings" charset="2"/>
              <a:buChar char="§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-274320">
              <a:buClr>
                <a:srgbClr val="800000"/>
              </a:buClr>
              <a:buFont typeface="Wingdings" charset="2"/>
              <a:buChar char="§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31520">
              <a:buClr>
                <a:srgbClr val="800000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91440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sz="17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51560" indent="-182880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2039937"/>
            <a:ext cx="3822700" cy="452596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800000"/>
              </a:buClr>
              <a:buFont typeface="Wingdings" charset="2"/>
              <a:buChar char="§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-274320">
              <a:buClr>
                <a:srgbClr val="800000"/>
              </a:buClr>
              <a:buFont typeface="Wingdings" charset="2"/>
              <a:buChar char="§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31520">
              <a:buClr>
                <a:srgbClr val="800000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91440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sz="17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51560" indent="-182880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3611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16200000" flipH="1">
            <a:off x="1271588" y="3906837"/>
            <a:ext cx="5041900" cy="22225"/>
          </a:xfrm>
          <a:prstGeom prst="line">
            <a:avLst/>
          </a:prstGeom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70000"/>
            <a:ext cx="3008313" cy="635000"/>
          </a:xfrm>
          <a:prstGeom prst="rect">
            <a:avLst/>
          </a:prstGeom>
        </p:spPr>
        <p:txBody>
          <a:bodyPr anchor="t"/>
          <a:lstStyle>
            <a:lvl1pPr algn="l">
              <a:defRPr sz="1600" b="1" i="0" u="none" baseline="0">
                <a:solidFill>
                  <a:srgbClr val="C20027"/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3650" y="1219200"/>
            <a:ext cx="5111750" cy="5853113"/>
          </a:xfrm>
          <a:prstGeom prst="rect">
            <a:avLst/>
          </a:prstGeom>
        </p:spPr>
        <p:txBody>
          <a:bodyPr/>
          <a:lstStyle>
            <a:lvl1pPr>
              <a:buClr>
                <a:srgbClr val="800000"/>
              </a:buClr>
              <a:buFont typeface="Wingdings" charset="2"/>
              <a:buChar char="§"/>
              <a:defRPr sz="2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40080">
              <a:buClr>
                <a:srgbClr val="800000"/>
              </a:buClr>
              <a:buFont typeface="Wingdings" charset="2"/>
              <a:buChar char="§"/>
              <a:defRPr sz="23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68680">
              <a:buClr>
                <a:srgbClr val="800000"/>
              </a:buClr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9728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280160" indent="-201168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1905000"/>
            <a:ext cx="3008313" cy="4559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28202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7688" y="4999831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1800" b="1">
                <a:solidFill>
                  <a:srgbClr val="C200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17688" y="1358900"/>
            <a:ext cx="5486400" cy="35179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30388" y="5566569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68667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9800" y="1143000"/>
            <a:ext cx="7620000" cy="48006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00586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8148919" cy="6096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8019199" y="533599"/>
            <a:ext cx="1188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Forte" pitchFamily="66" charset="0"/>
              </a:rPr>
              <a:t>Neotoma DB</a:t>
            </a:r>
          </a:p>
        </p:txBody>
      </p:sp>
      <p:pic>
        <p:nvPicPr>
          <p:cNvPr id="8" name="Picture 7" descr="hom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919" y="0"/>
            <a:ext cx="860612" cy="60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9680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8148919" cy="6096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3069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1906040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13" y="-14176"/>
            <a:ext cx="9144000" cy="1921804"/>
          </a:xfrm>
          <a:prstGeom prst="rect">
            <a:avLst/>
          </a:prstGeom>
        </p:spPr>
        <p:txBody>
          <a:bodyPr anchor="ctr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919856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2766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589"/>
            <a:ext cx="9144000" cy="1217612"/>
          </a:xfrm>
          <a:prstGeom prst="rect">
            <a:avLst/>
          </a:prstGeom>
        </p:spPr>
        <p:txBody>
          <a:bodyPr anchor="ctr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194641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47115" y="6362700"/>
            <a:ext cx="1296885" cy="49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7567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589"/>
            <a:ext cx="9144000" cy="1217612"/>
          </a:xfrm>
          <a:prstGeom prst="rect">
            <a:avLst/>
          </a:prstGeom>
        </p:spPr>
        <p:txBody>
          <a:bodyPr anchor="ctr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194641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47115" y="6362700"/>
            <a:ext cx="1296885" cy="49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9135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589"/>
            <a:ext cx="9144000" cy="1217612"/>
          </a:xfrm>
          <a:prstGeom prst="rect">
            <a:avLst/>
          </a:prstGeom>
        </p:spPr>
        <p:txBody>
          <a:bodyPr anchor="ctr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194641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335556" y="6324600"/>
            <a:ext cx="1296885" cy="49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993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198CD-FB1E-4B77-BD76-68BD4E299D3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B61D4-59A6-4527-B09C-C7C37D5880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9794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608806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589"/>
            <a:ext cx="9144000" cy="610392"/>
          </a:xfrm>
          <a:prstGeom prst="rect">
            <a:avLst/>
          </a:prstGeom>
        </p:spPr>
        <p:txBody>
          <a:bodyPr anchor="t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610394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2027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589"/>
            <a:ext cx="9144000" cy="1217612"/>
          </a:xfrm>
          <a:prstGeom prst="rect">
            <a:avLst/>
          </a:prstGeom>
        </p:spPr>
        <p:txBody>
          <a:bodyPr anchor="ctr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194641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5712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1906040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13" y="-14176"/>
            <a:ext cx="9144000" cy="1921804"/>
          </a:xfrm>
          <a:prstGeom prst="rect">
            <a:avLst/>
          </a:prstGeom>
        </p:spPr>
        <p:txBody>
          <a:bodyPr anchor="ctr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919856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9876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 flip="none" rotWithShape="1">
          <a:gsLst>
            <a:gs pos="0">
              <a:schemeClr val="bg1"/>
            </a:gs>
            <a:gs pos="100000">
              <a:schemeClr val="bg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286500"/>
            <a:ext cx="9144000" cy="5969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pic>
        <p:nvPicPr>
          <p:cNvPr id="3" name="Picture 9" descr="uwlogo_web_lrg_ct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3" y="1501775"/>
            <a:ext cx="5629275" cy="376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898008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8356"/>
            <a:ext cx="9144000" cy="666546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C20027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00100" y="2006600"/>
            <a:ext cx="7607300" cy="4114800"/>
          </a:xfrm>
          <a:prstGeom prst="rect">
            <a:avLst/>
          </a:prstGeom>
        </p:spPr>
        <p:txBody>
          <a:bodyPr vert="horz"/>
          <a:lstStyle>
            <a:lvl1pPr>
              <a:buFontTx/>
              <a:buNone/>
              <a:defRPr sz="2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27253847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5283"/>
            <a:ext cx="9144000" cy="666546"/>
          </a:xfrm>
          <a:prstGeom prst="rect">
            <a:avLst/>
          </a:prstGeom>
        </p:spPr>
        <p:txBody>
          <a:bodyPr anchor="t"/>
          <a:lstStyle>
            <a:lvl1pPr>
              <a:defRPr sz="3800" b="0" i="0">
                <a:solidFill>
                  <a:srgbClr val="C20027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2007157"/>
            <a:ext cx="7645400" cy="4525963"/>
          </a:xfrm>
          <a:prstGeom prst="rect">
            <a:avLst/>
          </a:prstGeom>
        </p:spPr>
        <p:txBody>
          <a:bodyPr/>
          <a:lstStyle>
            <a:lvl1pPr>
              <a:buClr>
                <a:srgbClr val="800000"/>
              </a:buClr>
              <a:buFont typeface="Wingdings" charset="2"/>
              <a:buChar char="§"/>
              <a:defRPr sz="2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40080">
              <a:buClr>
                <a:srgbClr val="800000"/>
              </a:buClr>
              <a:buFont typeface="Wingdings" charset="2"/>
              <a:buChar char="§"/>
              <a:defRPr sz="23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68680">
              <a:buClr>
                <a:srgbClr val="800000"/>
              </a:buClr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97280">
              <a:buClr>
                <a:schemeClr val="tx1">
                  <a:lumMod val="65000"/>
                  <a:lumOff val="35000"/>
                </a:schemeClr>
              </a:buClr>
              <a:buSzPct val="110000"/>
              <a:buFont typeface="Arial"/>
              <a:buChar char="•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234440" indent="-182880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447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 flip="none" rotWithShape="1">
          <a:gsLst>
            <a:gs pos="0">
              <a:schemeClr val="bg1"/>
            </a:gs>
            <a:gs pos="100000">
              <a:schemeClr val="bg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286500"/>
            <a:ext cx="9144000" cy="5969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pic>
        <p:nvPicPr>
          <p:cNvPr id="3" name="Picture 9" descr="uwlogo_web_lrg_ct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3" y="1501775"/>
            <a:ext cx="5629275" cy="376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470682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748087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600" b="0" i="0" cap="none">
                <a:solidFill>
                  <a:srgbClr val="C20027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247900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 cap="all" spc="250">
                <a:solidFill>
                  <a:srgbClr val="800000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438752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5283"/>
            <a:ext cx="9144000" cy="666546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C20027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0" y="2039937"/>
            <a:ext cx="3670300" cy="452596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800000"/>
              </a:buClr>
              <a:buFont typeface="Wingdings" charset="2"/>
              <a:buChar char="§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-274320">
              <a:buClr>
                <a:srgbClr val="800000"/>
              </a:buClr>
              <a:buFont typeface="Wingdings" charset="2"/>
              <a:buChar char="§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31520">
              <a:buClr>
                <a:srgbClr val="800000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91440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sz="17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51560" indent="-182880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2039937"/>
            <a:ext cx="3822700" cy="452596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800000"/>
              </a:buClr>
              <a:buFont typeface="Wingdings" charset="2"/>
              <a:buChar char="§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-274320">
              <a:buClr>
                <a:srgbClr val="800000"/>
              </a:buClr>
              <a:buFont typeface="Wingdings" charset="2"/>
              <a:buChar char="§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31520">
              <a:buClr>
                <a:srgbClr val="800000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91440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sz="17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51560" indent="-182880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0668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16200000" flipH="1">
            <a:off x="1271588" y="3906837"/>
            <a:ext cx="5041900" cy="22225"/>
          </a:xfrm>
          <a:prstGeom prst="line">
            <a:avLst/>
          </a:prstGeom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70000"/>
            <a:ext cx="3008313" cy="635000"/>
          </a:xfrm>
          <a:prstGeom prst="rect">
            <a:avLst/>
          </a:prstGeom>
        </p:spPr>
        <p:txBody>
          <a:bodyPr anchor="t"/>
          <a:lstStyle>
            <a:lvl1pPr algn="l">
              <a:defRPr sz="1600" b="1" i="0" u="none" baseline="0">
                <a:solidFill>
                  <a:srgbClr val="C20027"/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3650" y="1219200"/>
            <a:ext cx="5111750" cy="5853113"/>
          </a:xfrm>
          <a:prstGeom prst="rect">
            <a:avLst/>
          </a:prstGeom>
        </p:spPr>
        <p:txBody>
          <a:bodyPr/>
          <a:lstStyle>
            <a:lvl1pPr>
              <a:buClr>
                <a:srgbClr val="800000"/>
              </a:buClr>
              <a:buFont typeface="Wingdings" charset="2"/>
              <a:buChar char="§"/>
              <a:defRPr sz="2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40080">
              <a:buClr>
                <a:srgbClr val="800000"/>
              </a:buClr>
              <a:buFont typeface="Wingdings" charset="2"/>
              <a:buChar char="§"/>
              <a:defRPr sz="23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68680">
              <a:buClr>
                <a:srgbClr val="800000"/>
              </a:buClr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9728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280160" indent="-201168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1905000"/>
            <a:ext cx="3008313" cy="4559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80178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7688" y="4999831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1800" b="1">
                <a:solidFill>
                  <a:srgbClr val="C200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17688" y="1358900"/>
            <a:ext cx="5486400" cy="35179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30388" y="5566569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70078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9800" y="1143000"/>
            <a:ext cx="7620000" cy="48006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82688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647765"/>
            <a:ext cx="9144000" cy="1210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7985152" cy="609600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1524000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7D5F52-2A75-4E06-868A-2633EE933536}" type="datetimeFigureOut">
              <a:rPr lang="en-US"/>
              <a:pPr>
                <a:defRPr/>
              </a:pPr>
              <a:t>9/15/2022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5257800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5EA9C-6EBD-41EB-B224-99D5076C97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019199" y="533599"/>
            <a:ext cx="1188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Forte" pitchFamily="66" charset="0"/>
              </a:rPr>
              <a:t>Neotoma DB</a:t>
            </a:r>
          </a:p>
        </p:txBody>
      </p:sp>
      <p:pic>
        <p:nvPicPr>
          <p:cNvPr id="9" name="Picture 8" descr="hom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919" y="0"/>
            <a:ext cx="860612" cy="60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 userDrawn="1"/>
        </p:nvSpPr>
        <p:spPr>
          <a:xfrm>
            <a:off x="7327734" y="6370132"/>
            <a:ext cx="18162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j-lt"/>
                <a:hlinkClick r:id="rId3"/>
              </a:rPr>
              <a:t>www.neotomadb.org</a:t>
            </a:r>
            <a:endParaRPr lang="en-US" sz="1400" dirty="0">
              <a:latin typeface="+mj-lt"/>
            </a:endParaRPr>
          </a:p>
          <a:p>
            <a:r>
              <a:rPr lang="en-US" sz="1400" dirty="0">
                <a:latin typeface="+mj-lt"/>
              </a:rPr>
              <a:t>@</a:t>
            </a:r>
            <a:r>
              <a:rPr lang="en-US" sz="1400" dirty="0" err="1">
                <a:latin typeface="+mj-lt"/>
              </a:rPr>
              <a:t>neotomadb</a:t>
            </a:r>
            <a:endParaRPr 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56350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589"/>
            <a:ext cx="9144000" cy="1217612"/>
          </a:xfrm>
          <a:prstGeom prst="rect">
            <a:avLst/>
          </a:prstGeom>
        </p:spPr>
        <p:txBody>
          <a:bodyPr anchor="ctr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194641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087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608806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589"/>
            <a:ext cx="9144000" cy="610392"/>
          </a:xfrm>
          <a:prstGeom prst="rect">
            <a:avLst/>
          </a:prstGeom>
        </p:spPr>
        <p:txBody>
          <a:bodyPr anchor="t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610394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58609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589"/>
            <a:ext cx="9144000" cy="1217612"/>
          </a:xfrm>
          <a:prstGeom prst="rect">
            <a:avLst/>
          </a:prstGeom>
        </p:spPr>
        <p:txBody>
          <a:bodyPr anchor="ctr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194641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61806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1906040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13" y="-14176"/>
            <a:ext cx="9144000" cy="1921804"/>
          </a:xfrm>
          <a:prstGeom prst="rect">
            <a:avLst/>
          </a:prstGeom>
        </p:spPr>
        <p:txBody>
          <a:bodyPr anchor="ctr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919856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56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8356"/>
            <a:ext cx="9144000" cy="666546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C20027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00100" y="2006600"/>
            <a:ext cx="7607300" cy="4114800"/>
          </a:xfrm>
          <a:prstGeom prst="rect">
            <a:avLst/>
          </a:prstGeom>
        </p:spPr>
        <p:txBody>
          <a:bodyPr vert="horz"/>
          <a:lstStyle>
            <a:lvl1pPr>
              <a:buFontTx/>
              <a:buNone/>
              <a:defRPr sz="2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93214954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 flip="none" rotWithShape="1">
          <a:gsLst>
            <a:gs pos="0">
              <a:schemeClr val="bg1"/>
            </a:gs>
            <a:gs pos="100000">
              <a:schemeClr val="bg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286500"/>
            <a:ext cx="9144000" cy="5969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pic>
        <p:nvPicPr>
          <p:cNvPr id="3" name="Picture 9" descr="uwlogo_web_lrg_ct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3" y="1501775"/>
            <a:ext cx="5629275" cy="376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902082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8356"/>
            <a:ext cx="9144000" cy="666546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C20027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00100" y="2006600"/>
            <a:ext cx="7607300" cy="4114800"/>
          </a:xfrm>
          <a:prstGeom prst="rect">
            <a:avLst/>
          </a:prstGeom>
        </p:spPr>
        <p:txBody>
          <a:bodyPr vert="horz"/>
          <a:lstStyle>
            <a:lvl1pPr>
              <a:buFontTx/>
              <a:buNone/>
              <a:defRPr sz="2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756246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5283"/>
            <a:ext cx="9144000" cy="666546"/>
          </a:xfrm>
          <a:prstGeom prst="rect">
            <a:avLst/>
          </a:prstGeom>
        </p:spPr>
        <p:txBody>
          <a:bodyPr anchor="t"/>
          <a:lstStyle>
            <a:lvl1pPr>
              <a:defRPr sz="3800" b="0" i="0">
                <a:solidFill>
                  <a:srgbClr val="C20027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2007157"/>
            <a:ext cx="7645400" cy="4525963"/>
          </a:xfrm>
          <a:prstGeom prst="rect">
            <a:avLst/>
          </a:prstGeom>
        </p:spPr>
        <p:txBody>
          <a:bodyPr/>
          <a:lstStyle>
            <a:lvl1pPr>
              <a:buClr>
                <a:srgbClr val="800000"/>
              </a:buClr>
              <a:buFont typeface="Wingdings" charset="2"/>
              <a:buChar char="§"/>
              <a:defRPr sz="2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40080">
              <a:buClr>
                <a:srgbClr val="800000"/>
              </a:buClr>
              <a:buFont typeface="Wingdings" charset="2"/>
              <a:buChar char="§"/>
              <a:defRPr sz="23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68680">
              <a:buClr>
                <a:srgbClr val="800000"/>
              </a:buClr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97280">
              <a:buClr>
                <a:schemeClr val="tx1">
                  <a:lumMod val="65000"/>
                  <a:lumOff val="35000"/>
                </a:schemeClr>
              </a:buClr>
              <a:buSzPct val="110000"/>
              <a:buFont typeface="Arial"/>
              <a:buChar char="•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234440" indent="-182880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1482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748087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600" b="0" i="0" cap="none">
                <a:solidFill>
                  <a:srgbClr val="C20027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247900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 cap="all" spc="250">
                <a:solidFill>
                  <a:srgbClr val="800000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226452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5283"/>
            <a:ext cx="9144000" cy="666546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C20027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0" y="2039937"/>
            <a:ext cx="3670300" cy="452596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800000"/>
              </a:buClr>
              <a:buFont typeface="Wingdings" charset="2"/>
              <a:buChar char="§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-274320">
              <a:buClr>
                <a:srgbClr val="800000"/>
              </a:buClr>
              <a:buFont typeface="Wingdings" charset="2"/>
              <a:buChar char="§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31520">
              <a:buClr>
                <a:srgbClr val="800000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91440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sz="17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51560" indent="-182880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2039937"/>
            <a:ext cx="3822700" cy="452596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800000"/>
              </a:buClr>
              <a:buFont typeface="Wingdings" charset="2"/>
              <a:buChar char="§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-274320">
              <a:buClr>
                <a:srgbClr val="800000"/>
              </a:buClr>
              <a:buFont typeface="Wingdings" charset="2"/>
              <a:buChar char="§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31520">
              <a:buClr>
                <a:srgbClr val="800000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91440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sz="17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51560" indent="-182880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5274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16200000" flipH="1">
            <a:off x="1271588" y="3906837"/>
            <a:ext cx="5041900" cy="22225"/>
          </a:xfrm>
          <a:prstGeom prst="line">
            <a:avLst/>
          </a:prstGeom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70000"/>
            <a:ext cx="3008313" cy="635000"/>
          </a:xfrm>
          <a:prstGeom prst="rect">
            <a:avLst/>
          </a:prstGeom>
        </p:spPr>
        <p:txBody>
          <a:bodyPr anchor="t"/>
          <a:lstStyle>
            <a:lvl1pPr algn="l">
              <a:defRPr sz="1600" b="1" i="0" u="none" baseline="0">
                <a:solidFill>
                  <a:srgbClr val="C20027"/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3650" y="1219200"/>
            <a:ext cx="5111750" cy="5853113"/>
          </a:xfrm>
          <a:prstGeom prst="rect">
            <a:avLst/>
          </a:prstGeom>
        </p:spPr>
        <p:txBody>
          <a:bodyPr/>
          <a:lstStyle>
            <a:lvl1pPr>
              <a:buClr>
                <a:srgbClr val="800000"/>
              </a:buClr>
              <a:buFont typeface="Wingdings" charset="2"/>
              <a:buChar char="§"/>
              <a:defRPr sz="2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40080">
              <a:buClr>
                <a:srgbClr val="800000"/>
              </a:buClr>
              <a:buFont typeface="Wingdings" charset="2"/>
              <a:buChar char="§"/>
              <a:defRPr sz="23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68680">
              <a:buClr>
                <a:srgbClr val="800000"/>
              </a:buClr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9728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280160" indent="-201168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1905000"/>
            <a:ext cx="3008313" cy="4559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530325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7688" y="4999831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1800" b="1">
                <a:solidFill>
                  <a:srgbClr val="C200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17688" y="1358900"/>
            <a:ext cx="5486400" cy="35179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30388" y="5566569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68514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9800" y="1143000"/>
            <a:ext cx="7620000" cy="48006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445383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096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1524000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7D5F52-2A75-4E06-868A-2633EE933536}" type="datetimeFigureOut">
              <a:rPr lang="en-US"/>
              <a:pPr>
                <a:defRPr/>
              </a:pPr>
              <a:t>9/15/2022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5257800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5EA9C-6EBD-41EB-B224-99D5076C97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81136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589"/>
            <a:ext cx="9144000" cy="1217612"/>
          </a:xfrm>
          <a:prstGeom prst="rect">
            <a:avLst/>
          </a:prstGeom>
        </p:spPr>
        <p:txBody>
          <a:bodyPr anchor="ctr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194641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47115" y="6362700"/>
            <a:ext cx="1296885" cy="49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81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5283"/>
            <a:ext cx="9144000" cy="666546"/>
          </a:xfrm>
          <a:prstGeom prst="rect">
            <a:avLst/>
          </a:prstGeom>
        </p:spPr>
        <p:txBody>
          <a:bodyPr anchor="t"/>
          <a:lstStyle>
            <a:lvl1pPr>
              <a:defRPr sz="3800" b="0" i="0">
                <a:solidFill>
                  <a:srgbClr val="C20027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2007157"/>
            <a:ext cx="7645400" cy="4525963"/>
          </a:xfrm>
          <a:prstGeom prst="rect">
            <a:avLst/>
          </a:prstGeom>
        </p:spPr>
        <p:txBody>
          <a:bodyPr/>
          <a:lstStyle>
            <a:lvl1pPr>
              <a:buClr>
                <a:srgbClr val="800000"/>
              </a:buClr>
              <a:buFont typeface="Wingdings" charset="2"/>
              <a:buChar char="§"/>
              <a:defRPr sz="2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40080">
              <a:buClr>
                <a:srgbClr val="800000"/>
              </a:buClr>
              <a:buFont typeface="Wingdings" charset="2"/>
              <a:buChar char="§"/>
              <a:defRPr sz="23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68680">
              <a:buClr>
                <a:srgbClr val="800000"/>
              </a:buClr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97280">
              <a:buClr>
                <a:schemeClr val="tx1">
                  <a:lumMod val="65000"/>
                  <a:lumOff val="35000"/>
                </a:schemeClr>
              </a:buClr>
              <a:buSzPct val="110000"/>
              <a:buFont typeface="Arial"/>
              <a:buChar char="•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234440" indent="-182880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36709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589"/>
            <a:ext cx="9144000" cy="1217612"/>
          </a:xfrm>
          <a:prstGeom prst="rect">
            <a:avLst/>
          </a:prstGeom>
        </p:spPr>
        <p:txBody>
          <a:bodyPr anchor="ctr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194641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47115" y="6362700"/>
            <a:ext cx="1296885" cy="49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0102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589"/>
            <a:ext cx="9144000" cy="1217612"/>
          </a:xfrm>
          <a:prstGeom prst="rect">
            <a:avLst/>
          </a:prstGeom>
        </p:spPr>
        <p:txBody>
          <a:bodyPr anchor="ctr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194641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335556" y="6324600"/>
            <a:ext cx="1296885" cy="49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59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748087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600" b="0" i="0" cap="none">
                <a:solidFill>
                  <a:srgbClr val="C20027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247900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 cap="all" spc="250">
                <a:solidFill>
                  <a:srgbClr val="800000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7557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5283"/>
            <a:ext cx="9144000" cy="666546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C20027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0" y="2039937"/>
            <a:ext cx="3670300" cy="452596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800000"/>
              </a:buClr>
              <a:buFont typeface="Wingdings" charset="2"/>
              <a:buChar char="§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-274320">
              <a:buClr>
                <a:srgbClr val="800000"/>
              </a:buClr>
              <a:buFont typeface="Wingdings" charset="2"/>
              <a:buChar char="§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31520">
              <a:buClr>
                <a:srgbClr val="800000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91440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sz="17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51560" indent="-182880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2039937"/>
            <a:ext cx="3822700" cy="452596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800000"/>
              </a:buClr>
              <a:buFont typeface="Wingdings" charset="2"/>
              <a:buChar char="§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-274320">
              <a:buClr>
                <a:srgbClr val="800000"/>
              </a:buClr>
              <a:buFont typeface="Wingdings" charset="2"/>
              <a:buChar char="§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31520">
              <a:buClr>
                <a:srgbClr val="800000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91440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sz="17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51560" indent="-182880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466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16200000" flipH="1">
            <a:off x="1271588" y="3906837"/>
            <a:ext cx="5041900" cy="22225"/>
          </a:xfrm>
          <a:prstGeom prst="line">
            <a:avLst/>
          </a:prstGeom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70000"/>
            <a:ext cx="3008313" cy="635000"/>
          </a:xfrm>
          <a:prstGeom prst="rect">
            <a:avLst/>
          </a:prstGeom>
        </p:spPr>
        <p:txBody>
          <a:bodyPr anchor="t"/>
          <a:lstStyle>
            <a:lvl1pPr algn="l">
              <a:defRPr sz="1600" b="1" i="0" u="none" baseline="0">
                <a:solidFill>
                  <a:srgbClr val="C20027"/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3650" y="1219200"/>
            <a:ext cx="5111750" cy="5853113"/>
          </a:xfrm>
          <a:prstGeom prst="rect">
            <a:avLst/>
          </a:prstGeom>
        </p:spPr>
        <p:txBody>
          <a:bodyPr/>
          <a:lstStyle>
            <a:lvl1pPr>
              <a:buClr>
                <a:srgbClr val="800000"/>
              </a:buClr>
              <a:buFont typeface="Wingdings" charset="2"/>
              <a:buChar char="§"/>
              <a:defRPr sz="2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40080">
              <a:buClr>
                <a:srgbClr val="800000"/>
              </a:buClr>
              <a:buFont typeface="Wingdings" charset="2"/>
              <a:buChar char="§"/>
              <a:defRPr sz="23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68680">
              <a:buClr>
                <a:srgbClr val="800000"/>
              </a:buClr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9728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280160" indent="-201168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1905000"/>
            <a:ext cx="3008313" cy="4559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6186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48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92850"/>
            <a:ext cx="9144000" cy="565150"/>
          </a:xfrm>
          <a:prstGeom prst="rect">
            <a:avLst/>
          </a:prstGeom>
          <a:gradFill flip="none" rotWithShape="1">
            <a:gsLst>
              <a:gs pos="43000">
                <a:schemeClr val="bg1"/>
              </a:gs>
              <a:gs pos="100000">
                <a:schemeClr val="bg2"/>
              </a:gs>
            </a:gsLst>
            <a:lin ang="33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pic>
        <p:nvPicPr>
          <p:cNvPr id="1029" name="Picture 5" descr="uwlogo_web_sm_fl.eps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800" y="6300788"/>
            <a:ext cx="1371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04" r:id="rId2"/>
    <p:sldLayoutId id="2147483819" r:id="rId3"/>
    <p:sldLayoutId id="2147483811" r:id="rId4"/>
    <p:sldLayoutId id="2147483805" r:id="rId5"/>
    <p:sldLayoutId id="2147483806" r:id="rId6"/>
    <p:sldLayoutId id="2147483807" r:id="rId7"/>
    <p:sldLayoutId id="2147483808" r:id="rId8"/>
    <p:sldLayoutId id="2147483812" r:id="rId9"/>
    <p:sldLayoutId id="2147483809" r:id="rId10"/>
    <p:sldLayoutId id="2147483810" r:id="rId11"/>
    <p:sldLayoutId id="2147483816" r:id="rId12"/>
    <p:sldLayoutId id="2147483822" r:id="rId13"/>
    <p:sldLayoutId id="2147483823" r:id="rId14"/>
    <p:sldLayoutId id="2147483824" r:id="rId15"/>
    <p:sldLayoutId id="2147483843" r:id="rId16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80" charset="-128"/>
          <a:cs typeface="ＭＳ Ｐゴシック" pitchFamily="-80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-80" charset="-128"/>
          <a:cs typeface="ＭＳ Ｐゴシック" pitchFamily="-80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92850"/>
            <a:ext cx="9144000" cy="565150"/>
          </a:xfrm>
          <a:prstGeom prst="rect">
            <a:avLst/>
          </a:prstGeom>
          <a:gradFill flip="none" rotWithShape="1">
            <a:gsLst>
              <a:gs pos="43000">
                <a:schemeClr val="bg1"/>
              </a:gs>
              <a:gs pos="100000">
                <a:schemeClr val="bg2"/>
              </a:gs>
            </a:gsLst>
            <a:lin ang="33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981702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  <p:sldLayoutId id="2147483841" r:id="rId16"/>
    <p:sldLayoutId id="2147483842" r:id="rId17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80" charset="-128"/>
          <a:cs typeface="ＭＳ Ｐゴシック" pitchFamily="-80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-80" charset="-128"/>
          <a:cs typeface="ＭＳ Ｐゴシック" pitchFamily="-80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92850"/>
            <a:ext cx="9144000" cy="565150"/>
          </a:xfrm>
          <a:prstGeom prst="rect">
            <a:avLst/>
          </a:prstGeom>
          <a:gradFill flip="none" rotWithShape="1">
            <a:gsLst>
              <a:gs pos="43000">
                <a:schemeClr val="bg1"/>
              </a:gs>
              <a:gs pos="100000">
                <a:schemeClr val="bg2"/>
              </a:gs>
            </a:gsLst>
            <a:lin ang="33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pic>
        <p:nvPicPr>
          <p:cNvPr id="1029" name="Picture 5" descr="uwlogo_web_sm_fl.eps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800" y="6300788"/>
            <a:ext cx="1371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3021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6" r:id="rId12"/>
    <p:sldLayoutId id="2147483857" r:id="rId13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80" charset="-128"/>
          <a:cs typeface="ＭＳ Ｐゴシック" pitchFamily="-80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-80" charset="-128"/>
          <a:cs typeface="ＭＳ Ｐゴシック" pitchFamily="-80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92850"/>
            <a:ext cx="9144000" cy="565150"/>
          </a:xfrm>
          <a:prstGeom prst="rect">
            <a:avLst/>
          </a:prstGeom>
          <a:gradFill flip="none" rotWithShape="1">
            <a:gsLst>
              <a:gs pos="43000">
                <a:schemeClr val="bg1"/>
              </a:gs>
              <a:gs pos="100000">
                <a:schemeClr val="bg2"/>
              </a:gs>
            </a:gsLst>
            <a:lin ang="33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4" name="TextBox 3"/>
          <p:cNvSpPr txBox="1"/>
          <p:nvPr userDrawn="1"/>
        </p:nvSpPr>
        <p:spPr>
          <a:xfrm>
            <a:off x="8019199" y="6601023"/>
            <a:ext cx="1188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Forte" pitchFamily="66" charset="0"/>
              </a:rPr>
              <a:t>Neotoma DB</a:t>
            </a:r>
          </a:p>
        </p:txBody>
      </p:sp>
      <p:pic>
        <p:nvPicPr>
          <p:cNvPr id="5" name="Picture 4" descr="home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919" y="6067424"/>
            <a:ext cx="860612" cy="60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94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73" r:id="rId15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80" charset="-128"/>
          <a:cs typeface="ＭＳ Ｐゴシック" pitchFamily="-80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-80" charset="-128"/>
          <a:cs typeface="ＭＳ Ｐゴシック" pitchFamily="-80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pps.neotomadb.org/explorer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neotomadb.org/explorer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/api.neotomadb.org/doc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api.neotomadb.org/v1/data/sites?loc=-92.9,46.3,-77.3,55.2" TargetMode="External"/><Relationship Id="rId5" Type="http://schemas.openxmlformats.org/officeDocument/2006/relationships/hyperlink" Target="http://api.neotomadb.org/doc/" TargetMode="Externa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github.com/NeotomaDB/neotoma" TargetMode="External"/><Relationship Id="rId4" Type="http://schemas.openxmlformats.org/officeDocument/2006/relationships/hyperlink" Target="https://cran.r-project.org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://data-dev.neotomadb.org/14194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7.png"/><Relationship Id="rId4" Type="http://schemas.openxmlformats.org/officeDocument/2006/relationships/hyperlink" Target="http://www.neotomadb.org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liait.com/download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neotomadb.slack.com/" TargetMode="External"/><Relationship Id="rId7" Type="http://schemas.openxmlformats.org/officeDocument/2006/relationships/hyperlink" Target="https://www.neotomadb.org/about/category/resources" TargetMode="External"/><Relationship Id="rId2" Type="http://schemas.openxmlformats.org/officeDocument/2006/relationships/hyperlink" Target="https://github.com/NeotomaDB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lobalpollenproject.org/" TargetMode="External"/><Relationship Id="rId5" Type="http://schemas.openxmlformats.org/officeDocument/2006/relationships/hyperlink" Target="http://neotoma-manual.readthedocs.io/en/latest/index.html" TargetMode="External"/><Relationship Id="rId4" Type="http://schemas.openxmlformats.org/officeDocument/2006/relationships/hyperlink" Target="http://open.neotomadb.org/dbschema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otomadb.org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6.png"/><Relationship Id="rId4" Type="http://schemas.openxmlformats.org/officeDocument/2006/relationships/hyperlink" Target="mailto:neotoma-contact@googlegroups.com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neotoma-manual.readthedocs.io/en/latest/" TargetMode="Externa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286" y="197224"/>
            <a:ext cx="9139714" cy="609600"/>
          </a:xfrm>
        </p:spPr>
        <p:txBody>
          <a:bodyPr/>
          <a:lstStyle/>
          <a:p>
            <a:pPr algn="l"/>
            <a:r>
              <a:rPr lang="en-US" sz="4000" dirty="0"/>
              <a:t>Introduction to Paleoecoinformatics &amp; the Neotoma Paleoecology Database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41434" y="1555136"/>
            <a:ext cx="789852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0" descr="NSF_logo_4color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799812"/>
            <a:ext cx="1043460" cy="1043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043460" y="6095890"/>
            <a:ext cx="3347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Geoinformatics,</a:t>
            </a:r>
          </a:p>
          <a:p>
            <a:r>
              <a:rPr lang="en-US" sz="1800" dirty="0"/>
              <a:t>EarthCube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3421" y="1876097"/>
            <a:ext cx="89054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Jack Williams, Jessica Blois, Simon Goring, Alison Smith, Joaquin Arroyo-Cabrales, Allan Ashworth, Julio Betancourt, Jessica Blois, Bob Booth, Phil Buckland, Don Charles, Steve Crawford, Brandon Curry, Ed Davis, Suzette Flantua, Thomas Giesecke, Graciela Gil-</a:t>
            </a:r>
            <a:r>
              <a:rPr lang="en-US" sz="2200" dirty="0" err="1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Romera</a:t>
            </a:r>
            <a:r>
              <a:rPr lang="en-US" sz="2200" dirty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, Steve Jackson, Jonathan Nelson, Suzie </a:t>
            </a:r>
            <a:r>
              <a:rPr lang="en-US" sz="2200" dirty="0" err="1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Pilaar</a:t>
            </a:r>
            <a:r>
              <a:rPr lang="en-US" sz="2200" dirty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-Birch, Rob Roth, Mike Stryker, Russ Graham, Eric Grimm, and many others</a:t>
            </a:r>
          </a:p>
        </p:txBody>
      </p:sp>
      <p:pic>
        <p:nvPicPr>
          <p:cNvPr id="13" name="Picture 12" descr="ho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236" y="3872056"/>
            <a:ext cx="2440742" cy="171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602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IMG_1483.JPG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60407" y="4724399"/>
            <a:ext cx="3162300" cy="2108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4028032" y="207963"/>
            <a:ext cx="1087927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latin typeface="Calibri" pitchFamily="34" charset="0"/>
              </a:rPr>
              <a:t>Sites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987814" y="1320800"/>
            <a:ext cx="4866756" cy="21505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Rectangle 13"/>
          <p:cNvSpPr/>
          <p:nvPr/>
        </p:nvSpPr>
        <p:spPr>
          <a:xfrm>
            <a:off x="4050101" y="1381667"/>
            <a:ext cx="884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Lakes</a:t>
            </a:r>
          </a:p>
        </p:txBody>
      </p:sp>
      <p:pic>
        <p:nvPicPr>
          <p:cNvPr id="20" name="Picture 19" descr="Russ Ascending 01.JP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6603985" y="3471306"/>
            <a:ext cx="2218282" cy="3327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Rectangle 16"/>
          <p:cNvSpPr/>
          <p:nvPr/>
        </p:nvSpPr>
        <p:spPr>
          <a:xfrm>
            <a:off x="6655241" y="3523742"/>
            <a:ext cx="9180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Caves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31520" y="1789192"/>
            <a:ext cx="2286000" cy="28623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SiteName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LongitudeEast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LatitudeNorth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LongitudeWest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LatitudeSouth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Altitude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Area</a:t>
            </a: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SiteDescription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22" name="Text Box 2"/>
          <p:cNvSpPr txBox="1">
            <a:spLocks noChangeArrowheads="1"/>
          </p:cNvSpPr>
          <p:nvPr/>
        </p:nvSpPr>
        <p:spPr bwMode="auto">
          <a:xfrm>
            <a:off x="1073806" y="1325598"/>
            <a:ext cx="153458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>
                <a:ln w="50800"/>
                <a:latin typeface="Calibri" pitchFamily="34" charset="0"/>
              </a:rPr>
              <a:t>Sites Table</a:t>
            </a:r>
          </a:p>
        </p:txBody>
      </p:sp>
      <p:pic>
        <p:nvPicPr>
          <p:cNvPr id="24" name="Picture 23" descr="IronHills96dpi.jpg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4019001" y="3490636"/>
            <a:ext cx="2220927" cy="33080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Rectangle 14"/>
          <p:cNvSpPr/>
          <p:nvPr/>
        </p:nvSpPr>
        <p:spPr>
          <a:xfrm>
            <a:off x="4041588" y="3523742"/>
            <a:ext cx="12506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Sections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73441" y="4819125"/>
            <a:ext cx="26647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Archaeological Digs</a:t>
            </a:r>
          </a:p>
        </p:txBody>
      </p:sp>
      <p:pic>
        <p:nvPicPr>
          <p:cNvPr id="16" name="Picture 8" descr="LogoPollenHRC.png"/>
          <p:cNvPicPr>
            <a:picLocks noChangeAspect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50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2964827" y="207963"/>
            <a:ext cx="3214341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latin typeface="Calibri" pitchFamily="34" charset="0"/>
              </a:rPr>
              <a:t>Collection Units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9380" y="1642305"/>
            <a:ext cx="5178126" cy="4450852"/>
            <a:chOff x="731520" y="1427196"/>
            <a:chExt cx="5178126" cy="4450852"/>
          </a:xfrm>
        </p:grpSpPr>
        <p:cxnSp>
          <p:nvCxnSpPr>
            <p:cNvPr id="21" name="Elbow Connector 20"/>
            <p:cNvCxnSpPr/>
            <p:nvPr/>
          </p:nvCxnSpPr>
          <p:spPr bwMode="auto">
            <a:xfrm>
              <a:off x="2827858" y="2057400"/>
              <a:ext cx="1005840" cy="330200"/>
            </a:xfrm>
            <a:prstGeom prst="bentConnector3">
              <a:avLst>
                <a:gd name="adj1" fmla="val 50000"/>
              </a:avLst>
            </a:prstGeom>
            <a:noFill/>
            <a:ln w="222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" name="Rectangle 5"/>
            <p:cNvSpPr/>
            <p:nvPr/>
          </p:nvSpPr>
          <p:spPr>
            <a:xfrm>
              <a:off x="731520" y="1907730"/>
              <a:ext cx="2286000" cy="28623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  <a:sp3d extrusionH="57150">
                <a:bevelT w="38100" h="38100"/>
              </a:sp3d>
            </a:bodyPr>
            <a:lstStyle/>
            <a:p>
              <a:pPr algn="l"/>
              <a:r>
                <a:rPr lang="en-US" sz="1800" b="1" dirty="0" err="1">
                  <a:solidFill>
                    <a:schemeClr val="tx1"/>
                  </a:solidFill>
                  <a:latin typeface="Calibri" pitchFamily="34" charset="0"/>
                </a:rPr>
                <a:t>SiteID</a:t>
              </a:r>
              <a:endParaRPr lang="en-US" sz="1800" b="1" dirty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>
                  <a:solidFill>
                    <a:schemeClr val="tx1"/>
                  </a:solidFill>
                  <a:latin typeface="Calibri" pitchFamily="34" charset="0"/>
                </a:rPr>
                <a:t>SiteName</a:t>
              </a:r>
              <a:endParaRPr lang="en-US" sz="1800" b="1" dirty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>
                  <a:solidFill>
                    <a:schemeClr val="tx1"/>
                  </a:solidFill>
                  <a:latin typeface="Calibri" pitchFamily="34" charset="0"/>
                </a:rPr>
                <a:t>LongitudeEast</a:t>
              </a:r>
              <a:endParaRPr lang="en-US" sz="1800" b="1" dirty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>
                  <a:solidFill>
                    <a:schemeClr val="tx1"/>
                  </a:solidFill>
                  <a:latin typeface="Calibri" pitchFamily="34" charset="0"/>
                </a:rPr>
                <a:t>LatitudeNorth</a:t>
              </a:r>
              <a:endParaRPr lang="en-US" sz="1800" b="1" dirty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>
                  <a:solidFill>
                    <a:schemeClr val="tx1"/>
                  </a:solidFill>
                  <a:latin typeface="Calibri" pitchFamily="34" charset="0"/>
                </a:rPr>
                <a:t>LongitudeWest</a:t>
              </a:r>
              <a:endParaRPr lang="en-US" sz="1800" b="1" dirty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>
                  <a:solidFill>
                    <a:schemeClr val="tx1"/>
                  </a:solidFill>
                  <a:latin typeface="Calibri" pitchFamily="34" charset="0"/>
                </a:rPr>
                <a:t>LatitudeSouth</a:t>
              </a:r>
              <a:endParaRPr lang="en-US" sz="1800" b="1" dirty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>
                  <a:solidFill>
                    <a:schemeClr val="tx1"/>
                  </a:solidFill>
                  <a:latin typeface="Calibri" pitchFamily="34" charset="0"/>
                </a:rPr>
                <a:t>Altitude</a:t>
              </a:r>
            </a:p>
            <a:p>
              <a:pPr algn="l"/>
              <a:r>
                <a:rPr lang="en-US" sz="1800" b="1" dirty="0">
                  <a:solidFill>
                    <a:schemeClr val="tx1"/>
                  </a:solidFill>
                  <a:latin typeface="Calibri" pitchFamily="34" charset="0"/>
                </a:rPr>
                <a:t>Area</a:t>
              </a:r>
            </a:p>
            <a:p>
              <a:pPr algn="l"/>
              <a:r>
                <a:rPr lang="en-US" sz="1800" b="1" dirty="0" err="1">
                  <a:solidFill>
                    <a:schemeClr val="tx1"/>
                  </a:solidFill>
                  <a:latin typeface="Calibri" pitchFamily="34" charset="0"/>
                </a:rPr>
                <a:t>SiteDescription</a:t>
              </a:r>
              <a:endParaRPr lang="en-US" sz="1800" b="1" dirty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>
                  <a:solidFill>
                    <a:schemeClr val="tx1"/>
                  </a:solidFill>
                  <a:latin typeface="Calibri" pitchFamily="34" charset="0"/>
                </a:rPr>
                <a:t>Notes</a:t>
              </a:r>
            </a:p>
          </p:txBody>
        </p:sp>
        <p:sp>
          <p:nvSpPr>
            <p:cNvPr id="7" name="Text Box 2"/>
            <p:cNvSpPr txBox="1">
              <a:spLocks noChangeArrowheads="1"/>
            </p:cNvSpPr>
            <p:nvPr/>
          </p:nvSpPr>
          <p:spPr bwMode="auto">
            <a:xfrm>
              <a:off x="1397010" y="1427202"/>
              <a:ext cx="788421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r>
                <a:rPr lang="en-US" sz="2400" b="1" dirty="0">
                  <a:ln w="50800"/>
                  <a:latin typeface="Calibri" pitchFamily="34" charset="0"/>
                </a:rPr>
                <a:t>Sites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23646" y="1907730"/>
              <a:ext cx="2286000" cy="39703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  <a:sp3d extrusionH="57150">
                <a:bevelT w="38100" h="38100"/>
              </a:sp3d>
            </a:bodyPr>
            <a:lstStyle/>
            <a:p>
              <a:pPr algn="l"/>
              <a:r>
                <a:rPr lang="en-US" sz="1800" b="1" dirty="0" err="1">
                  <a:solidFill>
                    <a:schemeClr val="tx1"/>
                  </a:solidFill>
                  <a:latin typeface="Calibri" pitchFamily="34" charset="0"/>
                </a:rPr>
                <a:t>CollectionUnitID</a:t>
              </a:r>
              <a:endParaRPr lang="en-US" sz="1800" b="1" dirty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>
                  <a:solidFill>
                    <a:schemeClr val="tx1"/>
                  </a:solidFill>
                  <a:latin typeface="Calibri" pitchFamily="34" charset="0"/>
                </a:rPr>
                <a:t>SiteID</a:t>
              </a:r>
              <a:endParaRPr lang="en-US" sz="1800" b="1" dirty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>
                  <a:solidFill>
                    <a:schemeClr val="tx1"/>
                  </a:solidFill>
                  <a:latin typeface="Calibri" pitchFamily="34" charset="0"/>
                </a:rPr>
                <a:t>CollTypeID</a:t>
              </a:r>
              <a:endParaRPr lang="en-US" sz="1800" b="1" dirty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>
                  <a:solidFill>
                    <a:schemeClr val="tx1"/>
                  </a:solidFill>
                  <a:latin typeface="Calibri" pitchFamily="34" charset="0"/>
                </a:rPr>
                <a:t>DepEnvtID</a:t>
              </a:r>
              <a:endParaRPr lang="en-US" sz="1800" b="1" dirty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>
                  <a:solidFill>
                    <a:schemeClr val="tx1"/>
                  </a:solidFill>
                  <a:latin typeface="Calibri" pitchFamily="34" charset="0"/>
                </a:rPr>
                <a:t>Handle</a:t>
              </a:r>
            </a:p>
            <a:p>
              <a:pPr algn="l"/>
              <a:r>
                <a:rPr lang="en-US" sz="1800" b="1" dirty="0" err="1">
                  <a:solidFill>
                    <a:schemeClr val="tx1"/>
                  </a:solidFill>
                  <a:latin typeface="Calibri" pitchFamily="34" charset="0"/>
                </a:rPr>
                <a:t>CollUnitName</a:t>
              </a:r>
              <a:endParaRPr lang="en-US" sz="1800" b="1" dirty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>
                  <a:solidFill>
                    <a:schemeClr val="tx1"/>
                  </a:solidFill>
                  <a:latin typeface="Calibri" pitchFamily="34" charset="0"/>
                </a:rPr>
                <a:t>CollDate</a:t>
              </a:r>
              <a:endParaRPr lang="en-US" sz="1800" b="1" dirty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>
                  <a:solidFill>
                    <a:schemeClr val="tx1"/>
                  </a:solidFill>
                  <a:latin typeface="Calibri" pitchFamily="34" charset="0"/>
                </a:rPr>
                <a:t>CollDevice</a:t>
              </a:r>
              <a:endParaRPr lang="en-US" sz="1800" b="1" dirty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>
                  <a:solidFill>
                    <a:schemeClr val="tx1"/>
                  </a:solidFill>
                  <a:latin typeface="Calibri" pitchFamily="34" charset="0"/>
                </a:rPr>
                <a:t>GPSLatitude</a:t>
              </a:r>
              <a:endParaRPr lang="en-US" sz="1800" b="1" dirty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>
                  <a:solidFill>
                    <a:schemeClr val="tx1"/>
                  </a:solidFill>
                  <a:latin typeface="Calibri" pitchFamily="34" charset="0"/>
                </a:rPr>
                <a:t>GPSLongitude</a:t>
              </a:r>
              <a:endParaRPr lang="en-US" sz="1800" b="1" dirty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>
                  <a:solidFill>
                    <a:schemeClr val="tx1"/>
                  </a:solidFill>
                  <a:latin typeface="Calibri" pitchFamily="34" charset="0"/>
                </a:rPr>
                <a:t>GPSError</a:t>
              </a:r>
              <a:endParaRPr lang="en-US" sz="1800" b="1" dirty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>
                  <a:solidFill>
                    <a:schemeClr val="tx1"/>
                  </a:solidFill>
                  <a:latin typeface="Calibri" pitchFamily="34" charset="0"/>
                </a:rPr>
                <a:t>WaterDepth</a:t>
              </a:r>
              <a:endParaRPr lang="en-US" sz="1800" b="1" dirty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>
                  <a:solidFill>
                    <a:schemeClr val="tx1"/>
                  </a:solidFill>
                  <a:latin typeface="Calibri" pitchFamily="34" charset="0"/>
                </a:rPr>
                <a:t>Location</a:t>
              </a:r>
            </a:p>
            <a:p>
              <a:pPr algn="l"/>
              <a:r>
                <a:rPr lang="en-US" sz="1800" b="1" dirty="0">
                  <a:solidFill>
                    <a:schemeClr val="tx1"/>
                  </a:solidFill>
                  <a:latin typeface="Calibri" pitchFamily="34" charset="0"/>
                </a:rPr>
                <a:t>Notes</a:t>
              </a:r>
            </a:p>
          </p:txBody>
        </p:sp>
        <p:sp>
          <p:nvSpPr>
            <p:cNvPr id="18" name="Text Box 2"/>
            <p:cNvSpPr txBox="1">
              <a:spLocks noChangeArrowheads="1"/>
            </p:cNvSpPr>
            <p:nvPr/>
          </p:nvSpPr>
          <p:spPr bwMode="auto">
            <a:xfrm>
              <a:off x="3691561" y="1427196"/>
              <a:ext cx="2132315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r>
                <a:rPr lang="en-US" sz="2400" b="1" dirty="0" err="1">
                  <a:ln w="50800"/>
                  <a:latin typeface="Calibri" pitchFamily="34" charset="0"/>
                </a:rPr>
                <a:t>CollectionUnits</a:t>
              </a:r>
              <a:endParaRPr lang="en-US" sz="2400" b="1" dirty="0">
                <a:ln w="50800"/>
                <a:latin typeface="Calibri" pitchFamily="34" charset="0"/>
              </a:endParaRPr>
            </a:p>
          </p:txBody>
        </p:sp>
      </p:grpSp>
      <p:pic>
        <p:nvPicPr>
          <p:cNvPr id="8" name="Picture 8" descr="LogoPollenHRC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432613" y="1873137"/>
            <a:ext cx="37113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Examples</a:t>
            </a:r>
          </a:p>
          <a:p>
            <a:endParaRPr lang="en-US" dirty="0"/>
          </a:p>
          <a:p>
            <a:r>
              <a:rPr lang="en-US" dirty="0"/>
              <a:t>Multiple cores w/in a lake</a:t>
            </a:r>
          </a:p>
          <a:p>
            <a:endParaRPr lang="en-US" dirty="0"/>
          </a:p>
          <a:p>
            <a:r>
              <a:rPr lang="en-US" dirty="0"/>
              <a:t>Multiple pits w/in an archaeological dig</a:t>
            </a:r>
          </a:p>
          <a:p>
            <a:endParaRPr lang="en-US" dirty="0"/>
          </a:p>
          <a:p>
            <a:r>
              <a:rPr lang="en-US" dirty="0"/>
              <a:t>Multiple bone piles within a cave</a:t>
            </a:r>
          </a:p>
          <a:p>
            <a:endParaRPr lang="en-US" dirty="0"/>
          </a:p>
          <a:p>
            <a:r>
              <a:rPr lang="en-US" dirty="0"/>
              <a:t>etc.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112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31520" y="1907730"/>
            <a:ext cx="2286000" cy="39703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DepEnvtID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Handle</a:t>
            </a: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CollUnitName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CollDate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CollDevice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GPSLatitude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GPSLongitude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GPSError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WaterDepth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Location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804438" y="1435660"/>
            <a:ext cx="213231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latin typeface="Calibri" pitchFamily="34" charset="0"/>
              </a:rPr>
              <a:t>CollectionUnits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3842901" y="1435660"/>
            <a:ext cx="190116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latin typeface="Calibri" pitchFamily="34" charset="0"/>
              </a:rPr>
              <a:t>AnalysisUnits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cxnSp>
        <p:nvCxnSpPr>
          <p:cNvPr id="25" name="Elbow Connector 24"/>
          <p:cNvCxnSpPr/>
          <p:nvPr/>
        </p:nvCxnSpPr>
        <p:spPr bwMode="auto">
          <a:xfrm>
            <a:off x="2980267" y="2108200"/>
            <a:ext cx="728133" cy="262467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Rectangle 21"/>
          <p:cNvSpPr/>
          <p:nvPr/>
        </p:nvSpPr>
        <p:spPr>
          <a:xfrm>
            <a:off x="3652530" y="1916197"/>
            <a:ext cx="2286000" cy="25853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AnalysisUnitID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AnalysisUnitName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Depth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Thickness</a:t>
            </a: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FaciesID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Mixed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IGSN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pic>
        <p:nvPicPr>
          <p:cNvPr id="14" name="Picture 13" descr="BRUSH A5.BMP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 rot="5400000">
            <a:off x="4794358" y="2681712"/>
            <a:ext cx="5617419" cy="2573867"/>
          </a:xfrm>
          <a:prstGeom prst="rect">
            <a:avLst/>
          </a:prstGeom>
        </p:spPr>
      </p:pic>
      <p:grpSp>
        <p:nvGrpSpPr>
          <p:cNvPr id="57" name="Group 56"/>
          <p:cNvGrpSpPr/>
          <p:nvPr/>
        </p:nvGrpSpPr>
        <p:grpSpPr>
          <a:xfrm>
            <a:off x="7231084" y="1252538"/>
            <a:ext cx="1463040" cy="5243586"/>
            <a:chOff x="7231084" y="1252538"/>
            <a:chExt cx="1463040" cy="5243586"/>
          </a:xfrm>
        </p:grpSpPr>
        <p:cxnSp>
          <p:nvCxnSpPr>
            <p:cNvPr id="17" name="Straight Connector 16"/>
            <p:cNvCxnSpPr/>
            <p:nvPr/>
          </p:nvCxnSpPr>
          <p:spPr bwMode="auto">
            <a:xfrm>
              <a:off x="7231084" y="1252538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7231084" y="1576406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>
              <a:off x="7231084" y="1909800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>
              <a:off x="7231084" y="2238431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/>
            <p:nvPr/>
          </p:nvCxnSpPr>
          <p:spPr bwMode="auto">
            <a:xfrm>
              <a:off x="7231084" y="25622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7231084" y="2890930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>
              <a:off x="7231084" y="3214761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7231084" y="354813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>
              <a:off x="7231084" y="38672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/>
            <p:nvPr/>
          </p:nvCxnSpPr>
          <p:spPr bwMode="auto">
            <a:xfrm>
              <a:off x="7231084" y="42005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>
              <a:off x="7231084" y="451968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7231084" y="48578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>
              <a:off x="7231084" y="51911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>
              <a:off x="7231084" y="551504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>
              <a:off x="7231084" y="583413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>
              <a:off x="7231084" y="6167512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7231084" y="64961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40" name="Picture 8" descr="LogoPollenHRC.pn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2"/>
          <p:cNvSpPr txBox="1">
            <a:spLocks noChangeArrowheads="1"/>
          </p:cNvSpPr>
          <p:nvPr/>
        </p:nvSpPr>
        <p:spPr bwMode="auto">
          <a:xfrm>
            <a:off x="3139424" y="207963"/>
            <a:ext cx="2865144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latin typeface="Calibri" pitchFamily="34" charset="0"/>
              </a:rPr>
              <a:t>Analysis Units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144" y="5895976"/>
            <a:ext cx="61045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Analysis units have a </a:t>
            </a:r>
            <a:r>
              <a:rPr lang="en-US" b="1" dirty="0"/>
              <a:t>depth</a:t>
            </a:r>
            <a:r>
              <a:rPr lang="en-US" dirty="0"/>
              <a:t> and </a:t>
            </a:r>
            <a:r>
              <a:rPr lang="en-US" b="1" dirty="0"/>
              <a:t>thickness</a:t>
            </a:r>
          </a:p>
          <a:p>
            <a:r>
              <a:rPr lang="en-US" dirty="0"/>
              <a:t>Example:  depths within a sediment core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161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896477" y="1086341"/>
            <a:ext cx="190116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latin typeface="Calibri" pitchFamily="34" charset="0"/>
              </a:rPr>
              <a:t>AnalysisUnits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cxnSp>
        <p:nvCxnSpPr>
          <p:cNvPr id="25" name="Elbow Connector 24"/>
          <p:cNvCxnSpPr/>
          <p:nvPr/>
        </p:nvCxnSpPr>
        <p:spPr bwMode="auto">
          <a:xfrm>
            <a:off x="2980267" y="1777221"/>
            <a:ext cx="728133" cy="262467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Rectangle 21"/>
          <p:cNvSpPr/>
          <p:nvPr/>
        </p:nvSpPr>
        <p:spPr>
          <a:xfrm>
            <a:off x="731520" y="1576751"/>
            <a:ext cx="2286000" cy="25853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AnalysisUnitID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AnalysisUnitName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Depth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Thickness</a:t>
            </a: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FaciesID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Mixed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IGSN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686391" y="1576751"/>
            <a:ext cx="2286000" cy="23083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SampleID</a:t>
            </a: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AnalysisUnitID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DatasetID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SampleName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AnalysisDate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LabNumber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PreparationMethod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47" name="Text Box 2"/>
          <p:cNvSpPr txBox="1">
            <a:spLocks noChangeArrowheads="1"/>
          </p:cNvSpPr>
          <p:nvPr/>
        </p:nvSpPr>
        <p:spPr bwMode="auto">
          <a:xfrm>
            <a:off x="4192759" y="1086341"/>
            <a:ext cx="125226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>
                <a:ln w="50800"/>
                <a:latin typeface="Calibri" pitchFamily="34" charset="0"/>
              </a:rPr>
              <a:t>Samples</a:t>
            </a:r>
          </a:p>
        </p:txBody>
      </p:sp>
      <p:pic>
        <p:nvPicPr>
          <p:cNvPr id="48" name="Picture 47" descr="BRUSH A5.BMP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 rot="5400000">
            <a:off x="4735074" y="3037311"/>
            <a:ext cx="5617419" cy="1862668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6816201" y="1252538"/>
            <a:ext cx="1463040" cy="5243586"/>
            <a:chOff x="7231084" y="1252538"/>
            <a:chExt cx="1463040" cy="5243586"/>
          </a:xfrm>
        </p:grpSpPr>
        <p:cxnSp>
          <p:nvCxnSpPr>
            <p:cNvPr id="50" name="Straight Connector 49"/>
            <p:cNvCxnSpPr/>
            <p:nvPr/>
          </p:nvCxnSpPr>
          <p:spPr bwMode="auto">
            <a:xfrm>
              <a:off x="7231084" y="1252538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>
              <a:off x="7231084" y="1576406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/>
            <p:cNvCxnSpPr/>
            <p:nvPr/>
          </p:nvCxnSpPr>
          <p:spPr bwMode="auto">
            <a:xfrm>
              <a:off x="7231084" y="1909800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/>
            <p:cNvCxnSpPr/>
            <p:nvPr/>
          </p:nvCxnSpPr>
          <p:spPr bwMode="auto">
            <a:xfrm>
              <a:off x="7231084" y="2238431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/>
            <p:cNvCxnSpPr/>
            <p:nvPr/>
          </p:nvCxnSpPr>
          <p:spPr bwMode="auto">
            <a:xfrm>
              <a:off x="7231084" y="25622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/>
            <p:cNvCxnSpPr/>
            <p:nvPr/>
          </p:nvCxnSpPr>
          <p:spPr bwMode="auto">
            <a:xfrm>
              <a:off x="7231084" y="2890930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63"/>
            <p:cNvCxnSpPr/>
            <p:nvPr/>
          </p:nvCxnSpPr>
          <p:spPr bwMode="auto">
            <a:xfrm>
              <a:off x="7231084" y="3214761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5" name="Straight Connector 64"/>
            <p:cNvCxnSpPr/>
            <p:nvPr/>
          </p:nvCxnSpPr>
          <p:spPr bwMode="auto">
            <a:xfrm>
              <a:off x="7231084" y="354813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4" name="Straight Connector 73"/>
            <p:cNvCxnSpPr/>
            <p:nvPr/>
          </p:nvCxnSpPr>
          <p:spPr bwMode="auto">
            <a:xfrm>
              <a:off x="7231084" y="38672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5" name="Straight Connector 74"/>
            <p:cNvCxnSpPr/>
            <p:nvPr/>
          </p:nvCxnSpPr>
          <p:spPr bwMode="auto">
            <a:xfrm>
              <a:off x="7231084" y="42005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Straight Connector 80"/>
            <p:cNvCxnSpPr/>
            <p:nvPr/>
          </p:nvCxnSpPr>
          <p:spPr bwMode="auto">
            <a:xfrm>
              <a:off x="7231084" y="451968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" name="Straight Connector 81"/>
            <p:cNvCxnSpPr/>
            <p:nvPr/>
          </p:nvCxnSpPr>
          <p:spPr bwMode="auto">
            <a:xfrm>
              <a:off x="7231084" y="48578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" name="Straight Connector 83"/>
            <p:cNvCxnSpPr/>
            <p:nvPr/>
          </p:nvCxnSpPr>
          <p:spPr bwMode="auto">
            <a:xfrm>
              <a:off x="7231084" y="51911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0" name="Straight Connector 89"/>
            <p:cNvCxnSpPr/>
            <p:nvPr/>
          </p:nvCxnSpPr>
          <p:spPr bwMode="auto">
            <a:xfrm>
              <a:off x="7231084" y="551504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1" name="Straight Connector 90"/>
            <p:cNvCxnSpPr/>
            <p:nvPr/>
          </p:nvCxnSpPr>
          <p:spPr bwMode="auto">
            <a:xfrm>
              <a:off x="7231084" y="583413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3" name="Straight Connector 92"/>
            <p:cNvCxnSpPr/>
            <p:nvPr/>
          </p:nvCxnSpPr>
          <p:spPr bwMode="auto">
            <a:xfrm>
              <a:off x="7231084" y="6167512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6" name="Straight Connector 95"/>
            <p:cNvCxnSpPr/>
            <p:nvPr/>
          </p:nvCxnSpPr>
          <p:spPr bwMode="auto">
            <a:xfrm>
              <a:off x="7231084" y="64961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17" name="Group 116"/>
          <p:cNvGrpSpPr/>
          <p:nvPr/>
        </p:nvGrpSpPr>
        <p:grpSpPr>
          <a:xfrm>
            <a:off x="6959561" y="968126"/>
            <a:ext cx="228600" cy="5466833"/>
            <a:chOff x="7128901" y="1299105"/>
            <a:chExt cx="228600" cy="5466833"/>
          </a:xfrm>
        </p:grpSpPr>
        <p:sp>
          <p:nvSpPr>
            <p:cNvPr id="99" name="Oval 98"/>
            <p:cNvSpPr/>
            <p:nvPr/>
          </p:nvSpPr>
          <p:spPr bwMode="auto">
            <a:xfrm>
              <a:off x="7128901" y="129910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7128901" y="16279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7128901" y="196057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3" name="Oval 102"/>
            <p:cNvSpPr/>
            <p:nvPr/>
          </p:nvSpPr>
          <p:spPr bwMode="auto">
            <a:xfrm>
              <a:off x="7128901" y="229156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4" name="Oval 103"/>
            <p:cNvSpPr/>
            <p:nvPr/>
          </p:nvSpPr>
          <p:spPr bwMode="auto">
            <a:xfrm>
              <a:off x="7128901" y="26178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7128901" y="294165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7128901" y="3270263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7" name="Oval 106"/>
            <p:cNvSpPr/>
            <p:nvPr/>
          </p:nvSpPr>
          <p:spPr bwMode="auto">
            <a:xfrm>
              <a:off x="7128901" y="35941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8" name="Oval 107"/>
            <p:cNvSpPr/>
            <p:nvPr/>
          </p:nvSpPr>
          <p:spPr bwMode="auto">
            <a:xfrm>
              <a:off x="7128901" y="392272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9" name="Oval 108"/>
            <p:cNvSpPr/>
            <p:nvPr/>
          </p:nvSpPr>
          <p:spPr bwMode="auto">
            <a:xfrm>
              <a:off x="7128901" y="4253720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0" name="Oval 109"/>
            <p:cNvSpPr/>
            <p:nvPr/>
          </p:nvSpPr>
          <p:spPr bwMode="auto">
            <a:xfrm>
              <a:off x="7128901" y="457518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1" name="Oval 110"/>
            <p:cNvSpPr/>
            <p:nvPr/>
          </p:nvSpPr>
          <p:spPr bwMode="auto">
            <a:xfrm>
              <a:off x="7128901" y="491094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2" name="Oval 111"/>
            <p:cNvSpPr/>
            <p:nvPr/>
          </p:nvSpPr>
          <p:spPr bwMode="auto">
            <a:xfrm>
              <a:off x="7128901" y="524193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3" name="Oval 112"/>
            <p:cNvSpPr/>
            <p:nvPr/>
          </p:nvSpPr>
          <p:spPr bwMode="auto">
            <a:xfrm>
              <a:off x="7128901" y="55657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4" name="Oval 113"/>
            <p:cNvSpPr/>
            <p:nvPr/>
          </p:nvSpPr>
          <p:spPr bwMode="auto">
            <a:xfrm>
              <a:off x="7128901" y="58944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5" name="Oval 114"/>
            <p:cNvSpPr/>
            <p:nvPr/>
          </p:nvSpPr>
          <p:spPr bwMode="auto">
            <a:xfrm>
              <a:off x="7128901" y="62230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6" name="Oval 115"/>
            <p:cNvSpPr/>
            <p:nvPr/>
          </p:nvSpPr>
          <p:spPr bwMode="auto">
            <a:xfrm>
              <a:off x="7128901" y="653733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7283020" y="1299105"/>
            <a:ext cx="228600" cy="5466833"/>
            <a:chOff x="7128901" y="1299105"/>
            <a:chExt cx="228600" cy="5466833"/>
          </a:xfrm>
        </p:grpSpPr>
        <p:sp>
          <p:nvSpPr>
            <p:cNvPr id="119" name="Oval 118"/>
            <p:cNvSpPr/>
            <p:nvPr/>
          </p:nvSpPr>
          <p:spPr bwMode="auto">
            <a:xfrm>
              <a:off x="7128901" y="129910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0" name="Oval 119"/>
            <p:cNvSpPr/>
            <p:nvPr/>
          </p:nvSpPr>
          <p:spPr bwMode="auto">
            <a:xfrm>
              <a:off x="7128901" y="16279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1" name="Oval 120"/>
            <p:cNvSpPr/>
            <p:nvPr/>
          </p:nvSpPr>
          <p:spPr bwMode="auto">
            <a:xfrm>
              <a:off x="7128901" y="196057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2" name="Oval 121"/>
            <p:cNvSpPr/>
            <p:nvPr/>
          </p:nvSpPr>
          <p:spPr bwMode="auto">
            <a:xfrm>
              <a:off x="7128901" y="229156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3" name="Oval 122"/>
            <p:cNvSpPr/>
            <p:nvPr/>
          </p:nvSpPr>
          <p:spPr bwMode="auto">
            <a:xfrm>
              <a:off x="7128901" y="26178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4" name="Oval 123"/>
            <p:cNvSpPr/>
            <p:nvPr/>
          </p:nvSpPr>
          <p:spPr bwMode="auto">
            <a:xfrm>
              <a:off x="7128901" y="294165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5" name="Oval 124"/>
            <p:cNvSpPr/>
            <p:nvPr/>
          </p:nvSpPr>
          <p:spPr bwMode="auto">
            <a:xfrm>
              <a:off x="7128901" y="3270263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6" name="Oval 125"/>
            <p:cNvSpPr/>
            <p:nvPr/>
          </p:nvSpPr>
          <p:spPr bwMode="auto">
            <a:xfrm>
              <a:off x="7128901" y="35941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7" name="Oval 126"/>
            <p:cNvSpPr/>
            <p:nvPr/>
          </p:nvSpPr>
          <p:spPr bwMode="auto">
            <a:xfrm>
              <a:off x="7128901" y="392272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8" name="Oval 127"/>
            <p:cNvSpPr/>
            <p:nvPr/>
          </p:nvSpPr>
          <p:spPr bwMode="auto">
            <a:xfrm>
              <a:off x="7128901" y="4253720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9" name="Oval 128"/>
            <p:cNvSpPr/>
            <p:nvPr/>
          </p:nvSpPr>
          <p:spPr bwMode="auto">
            <a:xfrm>
              <a:off x="7128901" y="457518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0" name="Oval 129"/>
            <p:cNvSpPr/>
            <p:nvPr/>
          </p:nvSpPr>
          <p:spPr bwMode="auto">
            <a:xfrm>
              <a:off x="7128901" y="491094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1" name="Oval 130"/>
            <p:cNvSpPr/>
            <p:nvPr/>
          </p:nvSpPr>
          <p:spPr bwMode="auto">
            <a:xfrm>
              <a:off x="7128901" y="524193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2" name="Oval 131"/>
            <p:cNvSpPr/>
            <p:nvPr/>
          </p:nvSpPr>
          <p:spPr bwMode="auto">
            <a:xfrm>
              <a:off x="7128901" y="55657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3" name="Oval 132"/>
            <p:cNvSpPr/>
            <p:nvPr/>
          </p:nvSpPr>
          <p:spPr bwMode="auto">
            <a:xfrm>
              <a:off x="7128901" y="58944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4" name="Oval 133"/>
            <p:cNvSpPr/>
            <p:nvPr/>
          </p:nvSpPr>
          <p:spPr bwMode="auto">
            <a:xfrm>
              <a:off x="7128901" y="62230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5" name="Oval 134"/>
            <p:cNvSpPr/>
            <p:nvPr/>
          </p:nvSpPr>
          <p:spPr bwMode="auto">
            <a:xfrm>
              <a:off x="7128901" y="653733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7603060" y="1299105"/>
            <a:ext cx="228600" cy="5466833"/>
            <a:chOff x="7128901" y="1299105"/>
            <a:chExt cx="228600" cy="5466833"/>
          </a:xfrm>
        </p:grpSpPr>
        <p:sp>
          <p:nvSpPr>
            <p:cNvPr id="137" name="Oval 136"/>
            <p:cNvSpPr/>
            <p:nvPr/>
          </p:nvSpPr>
          <p:spPr bwMode="auto">
            <a:xfrm>
              <a:off x="7128901" y="129910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8" name="Oval 137"/>
            <p:cNvSpPr/>
            <p:nvPr/>
          </p:nvSpPr>
          <p:spPr bwMode="auto">
            <a:xfrm>
              <a:off x="7128901" y="16279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9" name="Oval 138"/>
            <p:cNvSpPr/>
            <p:nvPr/>
          </p:nvSpPr>
          <p:spPr bwMode="auto">
            <a:xfrm>
              <a:off x="7128901" y="196057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0" name="Oval 139"/>
            <p:cNvSpPr/>
            <p:nvPr/>
          </p:nvSpPr>
          <p:spPr bwMode="auto">
            <a:xfrm>
              <a:off x="7128901" y="229156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1" name="Oval 140"/>
            <p:cNvSpPr/>
            <p:nvPr/>
          </p:nvSpPr>
          <p:spPr bwMode="auto">
            <a:xfrm>
              <a:off x="7128901" y="26178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2" name="Oval 141"/>
            <p:cNvSpPr/>
            <p:nvPr/>
          </p:nvSpPr>
          <p:spPr bwMode="auto">
            <a:xfrm>
              <a:off x="7128901" y="294165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3" name="Oval 142"/>
            <p:cNvSpPr/>
            <p:nvPr/>
          </p:nvSpPr>
          <p:spPr bwMode="auto">
            <a:xfrm>
              <a:off x="7128901" y="3270263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4" name="Oval 143"/>
            <p:cNvSpPr/>
            <p:nvPr/>
          </p:nvSpPr>
          <p:spPr bwMode="auto">
            <a:xfrm>
              <a:off x="7128901" y="35941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5" name="Oval 144"/>
            <p:cNvSpPr/>
            <p:nvPr/>
          </p:nvSpPr>
          <p:spPr bwMode="auto">
            <a:xfrm>
              <a:off x="7128901" y="392272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6" name="Oval 145"/>
            <p:cNvSpPr/>
            <p:nvPr/>
          </p:nvSpPr>
          <p:spPr bwMode="auto">
            <a:xfrm>
              <a:off x="7128901" y="4253720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7" name="Oval 146"/>
            <p:cNvSpPr/>
            <p:nvPr/>
          </p:nvSpPr>
          <p:spPr bwMode="auto">
            <a:xfrm>
              <a:off x="7128901" y="457518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8" name="Oval 147"/>
            <p:cNvSpPr/>
            <p:nvPr/>
          </p:nvSpPr>
          <p:spPr bwMode="auto">
            <a:xfrm>
              <a:off x="7128901" y="491094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9" name="Oval 148"/>
            <p:cNvSpPr/>
            <p:nvPr/>
          </p:nvSpPr>
          <p:spPr bwMode="auto">
            <a:xfrm>
              <a:off x="7128901" y="524193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0" name="Oval 149"/>
            <p:cNvSpPr/>
            <p:nvPr/>
          </p:nvSpPr>
          <p:spPr bwMode="auto">
            <a:xfrm>
              <a:off x="7128901" y="55657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1" name="Oval 150"/>
            <p:cNvSpPr/>
            <p:nvPr/>
          </p:nvSpPr>
          <p:spPr bwMode="auto">
            <a:xfrm>
              <a:off x="7128901" y="58944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2" name="Oval 151"/>
            <p:cNvSpPr/>
            <p:nvPr/>
          </p:nvSpPr>
          <p:spPr bwMode="auto">
            <a:xfrm>
              <a:off x="7128901" y="62230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3" name="Oval 152"/>
            <p:cNvSpPr/>
            <p:nvPr/>
          </p:nvSpPr>
          <p:spPr bwMode="auto">
            <a:xfrm>
              <a:off x="7128901" y="653733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7923100" y="1299105"/>
            <a:ext cx="228600" cy="5466833"/>
            <a:chOff x="7128901" y="1299105"/>
            <a:chExt cx="228600" cy="5466833"/>
          </a:xfrm>
        </p:grpSpPr>
        <p:sp>
          <p:nvSpPr>
            <p:cNvPr id="155" name="Oval 154"/>
            <p:cNvSpPr/>
            <p:nvPr/>
          </p:nvSpPr>
          <p:spPr bwMode="auto">
            <a:xfrm>
              <a:off x="7128901" y="129910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6" name="Oval 155"/>
            <p:cNvSpPr/>
            <p:nvPr/>
          </p:nvSpPr>
          <p:spPr bwMode="auto">
            <a:xfrm>
              <a:off x="7128901" y="16279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7" name="Oval 156"/>
            <p:cNvSpPr/>
            <p:nvPr/>
          </p:nvSpPr>
          <p:spPr bwMode="auto">
            <a:xfrm>
              <a:off x="7128901" y="196057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8" name="Oval 157"/>
            <p:cNvSpPr/>
            <p:nvPr/>
          </p:nvSpPr>
          <p:spPr bwMode="auto">
            <a:xfrm>
              <a:off x="7128901" y="229156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9" name="Oval 158"/>
            <p:cNvSpPr/>
            <p:nvPr/>
          </p:nvSpPr>
          <p:spPr bwMode="auto">
            <a:xfrm>
              <a:off x="7128901" y="26178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0" name="Oval 159"/>
            <p:cNvSpPr/>
            <p:nvPr/>
          </p:nvSpPr>
          <p:spPr bwMode="auto">
            <a:xfrm>
              <a:off x="7128901" y="294165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1" name="Oval 160"/>
            <p:cNvSpPr/>
            <p:nvPr/>
          </p:nvSpPr>
          <p:spPr bwMode="auto">
            <a:xfrm>
              <a:off x="7128901" y="3270263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2" name="Oval 161"/>
            <p:cNvSpPr/>
            <p:nvPr/>
          </p:nvSpPr>
          <p:spPr bwMode="auto">
            <a:xfrm>
              <a:off x="7128901" y="35941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3" name="Oval 162"/>
            <p:cNvSpPr/>
            <p:nvPr/>
          </p:nvSpPr>
          <p:spPr bwMode="auto">
            <a:xfrm>
              <a:off x="7128901" y="392272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4" name="Oval 163"/>
            <p:cNvSpPr/>
            <p:nvPr/>
          </p:nvSpPr>
          <p:spPr bwMode="auto">
            <a:xfrm>
              <a:off x="7128901" y="4253720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5" name="Oval 164"/>
            <p:cNvSpPr/>
            <p:nvPr/>
          </p:nvSpPr>
          <p:spPr bwMode="auto">
            <a:xfrm>
              <a:off x="7128901" y="457518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6" name="Oval 165"/>
            <p:cNvSpPr/>
            <p:nvPr/>
          </p:nvSpPr>
          <p:spPr bwMode="auto">
            <a:xfrm>
              <a:off x="7128901" y="491094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7" name="Oval 166"/>
            <p:cNvSpPr/>
            <p:nvPr/>
          </p:nvSpPr>
          <p:spPr bwMode="auto">
            <a:xfrm>
              <a:off x="7128901" y="524193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8" name="Oval 167"/>
            <p:cNvSpPr/>
            <p:nvPr/>
          </p:nvSpPr>
          <p:spPr bwMode="auto">
            <a:xfrm>
              <a:off x="7128901" y="55657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9" name="Oval 168"/>
            <p:cNvSpPr/>
            <p:nvPr/>
          </p:nvSpPr>
          <p:spPr bwMode="auto">
            <a:xfrm>
              <a:off x="7128901" y="58944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70" name="Oval 169"/>
            <p:cNvSpPr/>
            <p:nvPr/>
          </p:nvSpPr>
          <p:spPr bwMode="auto">
            <a:xfrm>
              <a:off x="7128901" y="62230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71" name="Oval 170"/>
            <p:cNvSpPr/>
            <p:nvPr/>
          </p:nvSpPr>
          <p:spPr bwMode="auto">
            <a:xfrm>
              <a:off x="7128901" y="653733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</p:grpSp>
      <p:sp>
        <p:nvSpPr>
          <p:cNvPr id="172" name="Rectangle 171"/>
          <p:cNvSpPr/>
          <p:nvPr/>
        </p:nvSpPr>
        <p:spPr>
          <a:xfrm>
            <a:off x="4219812" y="4278868"/>
            <a:ext cx="173736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Pollen</a:t>
            </a:r>
          </a:p>
        </p:txBody>
      </p:sp>
      <p:sp>
        <p:nvSpPr>
          <p:cNvPr id="173" name="Rectangle 172"/>
          <p:cNvSpPr/>
          <p:nvPr/>
        </p:nvSpPr>
        <p:spPr>
          <a:xfrm>
            <a:off x="4219812" y="4736068"/>
            <a:ext cx="173736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Charcoal</a:t>
            </a:r>
          </a:p>
        </p:txBody>
      </p:sp>
      <p:sp>
        <p:nvSpPr>
          <p:cNvPr id="174" name="Rectangle 173"/>
          <p:cNvSpPr/>
          <p:nvPr/>
        </p:nvSpPr>
        <p:spPr>
          <a:xfrm>
            <a:off x="4219812" y="5193268"/>
            <a:ext cx="173736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Diatoms</a:t>
            </a:r>
          </a:p>
        </p:txBody>
      </p:sp>
      <p:sp>
        <p:nvSpPr>
          <p:cNvPr id="175" name="Rectangle 174"/>
          <p:cNvSpPr/>
          <p:nvPr/>
        </p:nvSpPr>
        <p:spPr>
          <a:xfrm>
            <a:off x="4219812" y="5650468"/>
            <a:ext cx="173736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Loss-on-ignition</a:t>
            </a:r>
          </a:p>
        </p:txBody>
      </p:sp>
      <p:pic>
        <p:nvPicPr>
          <p:cNvPr id="176" name="Picture 8" descr="LogoPollenHRC.pn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7" name="Text Box 2"/>
          <p:cNvSpPr txBox="1">
            <a:spLocks noChangeArrowheads="1"/>
          </p:cNvSpPr>
          <p:nvPr/>
        </p:nvSpPr>
        <p:spPr bwMode="auto">
          <a:xfrm>
            <a:off x="3679763" y="207963"/>
            <a:ext cx="1784464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latin typeface="Calibri" pitchFamily="34" charset="0"/>
              </a:rPr>
              <a:t>Samples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18806" y="6096000"/>
            <a:ext cx="65936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Example: pollen, charcoal, diatom samples from a single depth interval in a core</a:t>
            </a:r>
          </a:p>
        </p:txBody>
      </p:sp>
    </p:spTree>
    <p:extLst>
      <p:ext uri="{BB962C8B-B14F-4D97-AF65-F5344CB8AC3E}">
        <p14:creationId xmlns:p14="http://schemas.microsoft.com/office/powerpoint/2010/main" val="1380441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2063"/>
          <p:cNvSpPr/>
          <p:nvPr/>
        </p:nvSpPr>
        <p:spPr>
          <a:xfrm>
            <a:off x="0" y="5210091"/>
            <a:ext cx="9144000" cy="16250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02914" y="2190254"/>
            <a:ext cx="6734433" cy="7934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b="1" dirty="0"/>
              <a:t>Neotoma:</a:t>
            </a:r>
            <a:r>
              <a:rPr lang="en-US" dirty="0"/>
              <a:t>  </a:t>
            </a:r>
            <a:r>
              <a:rPr lang="en-US" i="1" dirty="0"/>
              <a:t>Software Stack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33" t="24622" r="36471"/>
          <a:stretch/>
        </p:blipFill>
        <p:spPr bwMode="auto">
          <a:xfrm>
            <a:off x="3324950" y="632111"/>
            <a:ext cx="2222177" cy="1473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753" y="5098649"/>
            <a:ext cx="1302223" cy="1540858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637929" y="3278009"/>
            <a:ext cx="0" cy="400439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241683" y="3278009"/>
            <a:ext cx="0" cy="400439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241683" y="3278009"/>
            <a:ext cx="56356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151125" y="3278009"/>
            <a:ext cx="0" cy="400439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4" descr="Paleo Proxy Data Image Coll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913" y="5138129"/>
            <a:ext cx="1582562" cy="146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âFlyover Countryâ app | US Message Board - Political ...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79"/>
          <a:stretch/>
        </p:blipFill>
        <p:spPr bwMode="auto">
          <a:xfrm>
            <a:off x="7072314" y="5119987"/>
            <a:ext cx="1674113" cy="158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776" y="5454980"/>
            <a:ext cx="1340040" cy="134004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4" t="14707" r="49467" b="54139"/>
          <a:stretch/>
        </p:blipFill>
        <p:spPr bwMode="auto">
          <a:xfrm>
            <a:off x="205915" y="5283676"/>
            <a:ext cx="1820179" cy="8070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31" name="Straight Connector 30"/>
          <p:cNvCxnSpPr/>
          <p:nvPr/>
        </p:nvCxnSpPr>
        <p:spPr>
          <a:xfrm>
            <a:off x="4518974" y="2997781"/>
            <a:ext cx="0" cy="28022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76" t="20063" r="1" b="52517"/>
          <a:stretch/>
        </p:blipFill>
        <p:spPr bwMode="auto">
          <a:xfrm>
            <a:off x="1136375" y="3666339"/>
            <a:ext cx="2630503" cy="1091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2158561" y="2249677"/>
            <a:ext cx="1031791" cy="631269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02914" y="2155250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APIs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68548" y="2285979"/>
            <a:ext cx="1011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/data/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sites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349600" y="2254810"/>
            <a:ext cx="1726835" cy="631269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375328" y="2257225"/>
            <a:ext cx="1701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/data/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occurrences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261412" y="2254809"/>
            <a:ext cx="1287532" cy="631269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711854" y="2258408"/>
            <a:ext cx="1031791" cy="631269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712349" y="2394267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[etc.]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261411" y="2263798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/data/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contacts</a:t>
            </a:r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00" t="70916" r="15711" b="1338"/>
          <a:stretch/>
        </p:blipFill>
        <p:spPr bwMode="auto">
          <a:xfrm>
            <a:off x="3570309" y="3678448"/>
            <a:ext cx="2656383" cy="1170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97" t="65311" r="1"/>
          <a:stretch/>
        </p:blipFill>
        <p:spPr bwMode="auto">
          <a:xfrm>
            <a:off x="6308559" y="3666339"/>
            <a:ext cx="2061372" cy="1083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66483" y="3188951"/>
            <a:ext cx="2855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Neotoma Services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8489" y="6423143"/>
            <a:ext cx="3179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Third-Party Services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4480872" y="1900422"/>
            <a:ext cx="0" cy="28022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254000" y="4849058"/>
            <a:ext cx="86050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8552329" y="3278009"/>
            <a:ext cx="0" cy="1571049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67" name="Picture 206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95" y="4813027"/>
            <a:ext cx="1623322" cy="1623322"/>
          </a:xfrm>
          <a:prstGeom prst="rect">
            <a:avLst/>
          </a:prstGeom>
        </p:spPr>
      </p:pic>
      <p:sp>
        <p:nvSpPr>
          <p:cNvPr id="2068" name="TextBox 2067"/>
          <p:cNvSpPr txBox="1"/>
          <p:nvPr/>
        </p:nvSpPr>
        <p:spPr>
          <a:xfrm>
            <a:off x="2169937" y="6226082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Linked Earth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5881304" y="4861344"/>
            <a:ext cx="0" cy="28022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937347" y="4842421"/>
            <a:ext cx="0" cy="28022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4376218" y="4857901"/>
            <a:ext cx="0" cy="28022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804085" y="4842421"/>
            <a:ext cx="0" cy="28022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1190045" y="4876048"/>
            <a:ext cx="0" cy="28022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423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b="1" dirty="0"/>
              <a:t>Software Ecosystem</a:t>
            </a:r>
            <a:r>
              <a:rPr lang="en-US" dirty="0"/>
              <a:t>:</a:t>
            </a:r>
            <a:r>
              <a:rPr lang="en-US" i="1" dirty="0"/>
              <a:t> Explorer</a:t>
            </a:r>
            <a:br>
              <a:rPr lang="en-US" i="1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Quick-look data views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35" t="-3217" r="-23677" b="-8917"/>
          <a:stretch/>
        </p:blipFill>
        <p:spPr>
          <a:xfrm>
            <a:off x="0" y="967833"/>
            <a:ext cx="11331788" cy="581856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273316"/>
            <a:ext cx="67423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https://apps.neotomadb.org/explorer/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9181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b="1" dirty="0"/>
              <a:t>Software Ecosystem</a:t>
            </a:r>
            <a:r>
              <a:rPr lang="en-US" dirty="0"/>
              <a:t>:</a:t>
            </a:r>
            <a:r>
              <a:rPr lang="en-US" i="1" dirty="0"/>
              <a:t> Explorer</a:t>
            </a:r>
            <a:br>
              <a:rPr lang="en-US" i="1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Quick-look data views</a:t>
            </a:r>
            <a:endParaRPr lang="en-US" i="1" dirty="0"/>
          </a:p>
        </p:txBody>
      </p:sp>
      <p:sp>
        <p:nvSpPr>
          <p:cNvPr id="10" name="Rectangle 9"/>
          <p:cNvSpPr/>
          <p:nvPr/>
        </p:nvSpPr>
        <p:spPr>
          <a:xfrm>
            <a:off x="0" y="6273316"/>
            <a:ext cx="67423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https://apps.neotomadb.org/explorer/</a:t>
            </a:r>
            <a:r>
              <a:rPr lang="en-US" dirty="0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b="8484"/>
          <a:stretch/>
        </p:blipFill>
        <p:spPr>
          <a:xfrm>
            <a:off x="0" y="1297069"/>
            <a:ext cx="9144000" cy="470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89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b="1" dirty="0"/>
              <a:t>Software Ecosystem</a:t>
            </a:r>
            <a:r>
              <a:rPr lang="en-US" dirty="0"/>
              <a:t>:</a:t>
            </a:r>
            <a:r>
              <a:rPr lang="en-US" i="1" dirty="0"/>
              <a:t> APIs</a:t>
            </a:r>
            <a:br>
              <a:rPr lang="en-US" i="1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Programmatic access</a:t>
            </a:r>
            <a:endParaRPr lang="en-US" i="1" dirty="0"/>
          </a:p>
        </p:txBody>
      </p:sp>
      <p:pic>
        <p:nvPicPr>
          <p:cNvPr id="5" name="Picture 2">
            <a:hlinkClick r:id="rId3" action="ppaction://hlinkfile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7" b="11415"/>
          <a:stretch/>
        </p:blipFill>
        <p:spPr bwMode="auto">
          <a:xfrm>
            <a:off x="0" y="1126285"/>
            <a:ext cx="9144000" cy="41975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6024517"/>
            <a:ext cx="86543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APIs &amp; Documentation: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  <a:hlinkClick r:id="rId5"/>
              </a:rPr>
              <a:t>https://api.neotomadb.org/doc/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 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236638"/>
            <a:ext cx="89346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Example:</a:t>
            </a:r>
          </a:p>
          <a:p>
            <a:r>
              <a:rPr lang="en-US" dirty="0">
                <a:hlinkClick r:id="rId6"/>
              </a:rPr>
              <a:t>http://api.neotomadb.org/v1/data/sites?loc=-92.9,46.3,-77.3,55.2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5206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b="1" dirty="0"/>
              <a:t>Software Ecosystem</a:t>
            </a:r>
            <a:r>
              <a:rPr lang="en-US" dirty="0"/>
              <a:t>:</a:t>
            </a:r>
            <a:r>
              <a:rPr lang="en-US" i="1" dirty="0"/>
              <a:t> R </a:t>
            </a:r>
            <a:r>
              <a:rPr lang="en-US" i="1" dirty="0" err="1"/>
              <a:t>neotoma</a:t>
            </a:r>
            <a:br>
              <a:rPr lang="en-US" i="1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Scientific Scripting Access</a:t>
            </a:r>
            <a:endParaRPr lang="en-US" i="1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232" y="1595288"/>
            <a:ext cx="5245768" cy="4487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5153" y="1315265"/>
            <a:ext cx="255871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Key Functions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get_site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get_dataset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get_download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get_chroncontrol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get_table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get_taxa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Other Functions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get_closest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get_contact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get_publication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5994098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Package: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  <a:hlinkClick r:id="rId4"/>
              </a:rPr>
              <a:t>https://cran.r-project.org/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 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GitHub Repository: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  <a:hlinkClick r:id="rId5"/>
              </a:rPr>
              <a:t>https://github.com/NeotomaDB/neotoma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2744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09600"/>
          </a:xfrm>
        </p:spPr>
        <p:txBody>
          <a:bodyPr/>
          <a:lstStyle/>
          <a:p>
            <a:pPr algn="l"/>
            <a:r>
              <a:rPr lang="en-US" b="1" dirty="0"/>
              <a:t>Software Ecosystem</a:t>
            </a:r>
            <a:r>
              <a:rPr lang="en-US" dirty="0"/>
              <a:t>:</a:t>
            </a:r>
            <a:r>
              <a:rPr lang="en-US" i="1" dirty="0"/>
              <a:t> </a:t>
            </a:r>
            <a:r>
              <a:rPr lang="en-US" sz="3500" i="1" dirty="0"/>
              <a:t>DOIs, Landing Pages 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archival &amp; discovery</a:t>
            </a:r>
            <a:endParaRPr lang="en-US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121" t="4634" r="12887" b="5211"/>
          <a:stretch/>
        </p:blipFill>
        <p:spPr>
          <a:xfrm>
            <a:off x="903007" y="1145754"/>
            <a:ext cx="7397049" cy="451989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88668"/>
            <a:ext cx="50962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+mn-ea"/>
                <a:hlinkClick r:id="rId4"/>
              </a:rPr>
              <a:t>http://data-dev.neotomadb.org/14194</a:t>
            </a:r>
            <a:r>
              <a:rPr lang="en-US" dirty="0">
                <a:solidFill>
                  <a:prstClr val="black"/>
                </a:solidFill>
                <a:latin typeface="Calibri"/>
                <a:ea typeface="+mn-ea"/>
              </a:rPr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5707825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prstClr val="black"/>
                </a:solidFill>
                <a:latin typeface="Calibri"/>
                <a:ea typeface="+mn-ea"/>
              </a:rPr>
              <a:t>Sample landing page.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prstClr val="black"/>
                </a:solidFill>
                <a:latin typeface="Calibri"/>
                <a:ea typeface="+mn-ea"/>
              </a:rPr>
              <a:t>Two versions of dataset stored:  1) at time of upload &amp; 2) current living version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97598" y="6396335"/>
            <a:ext cx="3246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DOI Design: S. Goring</a:t>
            </a:r>
          </a:p>
        </p:txBody>
      </p:sp>
    </p:spTree>
    <p:extLst>
      <p:ext uri="{BB962C8B-B14F-4D97-AF65-F5344CB8AC3E}">
        <p14:creationId xmlns:p14="http://schemas.microsoft.com/office/powerpoint/2010/main" val="1498566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" t="13285" r="1786" b="11137"/>
          <a:stretch/>
        </p:blipFill>
        <p:spPr>
          <a:xfrm>
            <a:off x="3230267" y="1576864"/>
            <a:ext cx="5913733" cy="32264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Neotoma Paleoecology Database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352239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  <a:hlinkClick r:id="rId4"/>
              </a:rPr>
              <a:t>www.neotomadb.org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Williams, Grimm et al. 2018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Quaternary Research</a:t>
            </a:r>
          </a:p>
        </p:txBody>
      </p:sp>
      <p:sp>
        <p:nvSpPr>
          <p:cNvPr id="4" name="Rectangle 3"/>
          <p:cNvSpPr/>
          <p:nvPr/>
        </p:nvSpPr>
        <p:spPr>
          <a:xfrm>
            <a:off x="-23814" y="838200"/>
            <a:ext cx="911685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Mission:  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Support global-change research by providing an open, community-curated resource for multiple kinds of paleoecological data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0" t="24746" r="19881" b="65819"/>
          <a:stretch/>
        </p:blipFill>
        <p:spPr bwMode="auto">
          <a:xfrm>
            <a:off x="3291297" y="4829639"/>
            <a:ext cx="5856206" cy="592568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-1822" y="1639592"/>
            <a:ext cx="3531849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Key Characteristics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Open Data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Curated by Community -&gt; High-Value Data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Standardized Variable Names &amp; Taxonomy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Flexible data models for sites, proxies, cores, etc.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Time:  Age Controls and Age Models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30267" y="3712116"/>
            <a:ext cx="2285009" cy="1077218"/>
          </a:xfrm>
          <a:prstGeom prst="rect">
            <a:avLst/>
          </a:prstGeom>
          <a:solidFill>
            <a:schemeClr val="bg1">
              <a:alpha val="53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&gt;9 million observations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&gt;</a:t>
            </a:r>
            <a:r>
              <a:rPr lang="en-US" sz="1600" dirty="0">
                <a:solidFill>
                  <a:prstClr val="black"/>
                </a:solidFill>
              </a:rPr>
              <a:t>42,6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00 datasets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&gt;19,800 sites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(April 28, 2022)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91296" y="5422207"/>
            <a:ext cx="58562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Fossil Pollen, Vertebrates, Diatoms, Ostracodes, Testate Amoebae, Stable Isotopes, Plant Macrofossils, Packrat Middens, …</a:t>
            </a:r>
          </a:p>
        </p:txBody>
      </p:sp>
    </p:spTree>
    <p:extLst>
      <p:ext uri="{BB962C8B-B14F-4D97-AF65-F5344CB8AC3E}">
        <p14:creationId xmlns:p14="http://schemas.microsoft.com/office/powerpoint/2010/main" val="222933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b="1" dirty="0"/>
              <a:t>Software Ecosystem</a:t>
            </a:r>
            <a:r>
              <a:rPr lang="en-US" dirty="0"/>
              <a:t>:</a:t>
            </a:r>
            <a:r>
              <a:rPr lang="en-US" i="1" dirty="0"/>
              <a:t> Tilia</a:t>
            </a:r>
            <a:br>
              <a:rPr lang="en-US" i="1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Uploads, QA/QC, Curation</a:t>
            </a:r>
            <a:endParaRPr lang="en-US" i="1" dirty="0"/>
          </a:p>
        </p:txBody>
      </p:sp>
      <p:sp>
        <p:nvSpPr>
          <p:cNvPr id="8" name="Rectangle 7"/>
          <p:cNvSpPr/>
          <p:nvPr/>
        </p:nvSpPr>
        <p:spPr>
          <a:xfrm>
            <a:off x="0" y="6396335"/>
            <a:ext cx="86543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Download: </a:t>
            </a:r>
            <a:r>
              <a:rPr lang="en-US" dirty="0">
                <a:hlinkClick r:id="rId3"/>
              </a:rPr>
              <a:t>http://www.tiliait.com/download/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8554" t="1347" r="7711" b="9979"/>
          <a:stretch/>
        </p:blipFill>
        <p:spPr>
          <a:xfrm>
            <a:off x="242372" y="1255923"/>
            <a:ext cx="8411936" cy="501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05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/>
          <p:cNvSpPr/>
          <p:nvPr/>
        </p:nvSpPr>
        <p:spPr>
          <a:xfrm>
            <a:off x="7246881" y="4525165"/>
            <a:ext cx="1896673" cy="16710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7094481" y="1801206"/>
            <a:ext cx="1896673" cy="16710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482486" y="4105192"/>
            <a:ext cx="2068634" cy="1416584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Leveraging Neotoma for new research syntheses: PalEON 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1365524"/>
            <a:ext cx="257989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 Data Contributors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Hotchkiss, Calcote, &amp; Lynch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Hupy</a:t>
            </a:r>
            <a:r>
              <a:rPr lang="en-US" sz="1800" dirty="0"/>
              <a:t> &amp; </a:t>
            </a:r>
            <a:r>
              <a:rPr lang="en-US" sz="1800" dirty="0" err="1"/>
              <a:t>Yansa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Booth &amp; Jackson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Cushing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St. Jacques</a:t>
            </a:r>
          </a:p>
          <a:p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17733" y="4105192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STEPPS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41613" y="3470646"/>
            <a:ext cx="1906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Rebuild age </a:t>
            </a:r>
          </a:p>
          <a:p>
            <a:r>
              <a:rPr lang="en-US" sz="1800" dirty="0"/>
              <a:t>models (bacon)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284499" y="1770147"/>
            <a:ext cx="1896673" cy="16710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475" y="4672947"/>
            <a:ext cx="1483360" cy="680720"/>
          </a:xfrm>
          <a:prstGeom prst="rect">
            <a:avLst/>
          </a:prstGeom>
        </p:spPr>
      </p:pic>
      <p:pic>
        <p:nvPicPr>
          <p:cNvPr id="12" name="Picture 11" descr="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301" y="2227445"/>
            <a:ext cx="1521067" cy="106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284499" y="1828437"/>
            <a:ext cx="1947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Neotoma DB</a:t>
            </a:r>
          </a:p>
        </p:txBody>
      </p:sp>
      <p:sp>
        <p:nvSpPr>
          <p:cNvPr id="14" name="Oval 13"/>
          <p:cNvSpPr/>
          <p:nvPr/>
        </p:nvSpPr>
        <p:spPr>
          <a:xfrm>
            <a:off x="2367554" y="1890790"/>
            <a:ext cx="230832" cy="23083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647515" y="1048935"/>
            <a:ext cx="18774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Data cleaning, </a:t>
            </a:r>
          </a:p>
          <a:p>
            <a:r>
              <a:rPr lang="en-US" sz="1800" dirty="0"/>
              <a:t>standardization, </a:t>
            </a:r>
          </a:p>
          <a:p>
            <a:r>
              <a:rPr lang="en-US" sz="1800" dirty="0"/>
              <a:t>upload</a:t>
            </a:r>
          </a:p>
        </p:txBody>
      </p:sp>
      <p:sp>
        <p:nvSpPr>
          <p:cNvPr id="16" name="Oval 15"/>
          <p:cNvSpPr/>
          <p:nvPr/>
        </p:nvSpPr>
        <p:spPr>
          <a:xfrm>
            <a:off x="2367554" y="2329337"/>
            <a:ext cx="230832" cy="23083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367554" y="2767884"/>
            <a:ext cx="230832" cy="23083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67554" y="3206431"/>
            <a:ext cx="230832" cy="23083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367554" y="3644977"/>
            <a:ext cx="230832" cy="23083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04" y="2565168"/>
            <a:ext cx="575651" cy="405432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14" idx="6"/>
          </p:cNvCxnSpPr>
          <p:nvPr/>
        </p:nvCxnSpPr>
        <p:spPr>
          <a:xfrm>
            <a:off x="2598386" y="2006206"/>
            <a:ext cx="1686113" cy="3136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6"/>
          </p:cNvCxnSpPr>
          <p:nvPr/>
        </p:nvCxnSpPr>
        <p:spPr>
          <a:xfrm>
            <a:off x="2598386" y="2444753"/>
            <a:ext cx="168611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7" idx="6"/>
            <a:endCxn id="9" idx="1"/>
          </p:cNvCxnSpPr>
          <p:nvPr/>
        </p:nvCxnSpPr>
        <p:spPr>
          <a:xfrm flipV="1">
            <a:off x="2598386" y="2605665"/>
            <a:ext cx="1686113" cy="2776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6"/>
          </p:cNvCxnSpPr>
          <p:nvPr/>
        </p:nvCxnSpPr>
        <p:spPr>
          <a:xfrm flipV="1">
            <a:off x="2598386" y="2761874"/>
            <a:ext cx="1686113" cy="5599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9" idx="6"/>
          </p:cNvCxnSpPr>
          <p:nvPr/>
        </p:nvCxnSpPr>
        <p:spPr>
          <a:xfrm flipV="1">
            <a:off x="2598386" y="2883300"/>
            <a:ext cx="1686113" cy="8770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114268" y="2857035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1" dirty="0" err="1"/>
              <a:t>neotoma</a:t>
            </a:r>
            <a:endParaRPr lang="en-US" sz="1800" i="1" dirty="0"/>
          </a:p>
        </p:txBody>
      </p:sp>
      <p:sp>
        <p:nvSpPr>
          <p:cNvPr id="33" name="TextBox 32"/>
          <p:cNvSpPr txBox="1"/>
          <p:nvPr/>
        </p:nvSpPr>
        <p:spPr>
          <a:xfrm>
            <a:off x="0" y="5934670"/>
            <a:ext cx="4019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Goring et al. (2015) Open Quaternary</a:t>
            </a:r>
          </a:p>
          <a:p>
            <a:r>
              <a:rPr lang="en-US" sz="1800" dirty="0"/>
              <a:t>Goring et al. (in press) </a:t>
            </a:r>
            <a:r>
              <a:rPr lang="en-US" sz="1800" dirty="0" err="1"/>
              <a:t>PLoS</a:t>
            </a:r>
            <a:r>
              <a:rPr lang="en-US" sz="1800" dirty="0"/>
              <a:t> One</a:t>
            </a:r>
          </a:p>
          <a:p>
            <a:r>
              <a:rPr lang="en-US" sz="1800" dirty="0"/>
              <a:t>Dawson et al. (2016) QSR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6200858" y="2444753"/>
            <a:ext cx="89796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https://encrypted-tbn3.gstatic.com/images?q=tbn:ANd9GcRmVlc9wezWNDDBP8kDpo9ECgbHJh9PjXlKqASYiPRthoGiOMiQgli2tkr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533" y="2319843"/>
            <a:ext cx="1036569" cy="78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7237871" y="186035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7441614" y="3470646"/>
            <a:ext cx="13041" cy="9284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5538077" y="4399134"/>
            <a:ext cx="190353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24" name="Picture 4" descr="https://www3.nd.edu/~paleolab/paleonproject/wp-content/uploads/set-data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613" y="4755779"/>
            <a:ext cx="1478424" cy="1437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5567016" y="4030888"/>
            <a:ext cx="19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Pollen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37871" y="4464796"/>
            <a:ext cx="19806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Witness Tree</a:t>
            </a:r>
          </a:p>
          <a:p>
            <a:r>
              <a:rPr lang="en-US" dirty="0"/>
              <a:t>Data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H="1">
            <a:off x="5551121" y="5285437"/>
            <a:ext cx="169576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567016" y="5295793"/>
            <a:ext cx="19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Vegetation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2009524" y="4755779"/>
            <a:ext cx="14858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962226" y="4809574"/>
            <a:ext cx="1906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Reconstrux</a:t>
            </a:r>
            <a:endParaRPr lang="en-US" sz="1800" dirty="0"/>
          </a:p>
          <a:p>
            <a:r>
              <a:rPr lang="en-US" sz="1800" dirty="0"/>
              <a:t>w/ uncertainty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-59110" y="4257592"/>
            <a:ext cx="2068634" cy="1416584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72" y="4428379"/>
            <a:ext cx="1443270" cy="1236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276137" y="4169387"/>
            <a:ext cx="1555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Paleoveg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6931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b="1" dirty="0" err="1"/>
              <a:t>Neotoma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i="1" dirty="0"/>
              <a:t>Supporting Science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218" y="3228633"/>
            <a:ext cx="4444332" cy="1263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752619" y="4600000"/>
            <a:ext cx="23727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Marsicek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 et al. 2018 Nature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620" y="4931841"/>
            <a:ext cx="5227764" cy="196113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282953" y="6609260"/>
            <a:ext cx="3041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Kaufman et al. 2018 Nat. Sci.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226" y="6061976"/>
            <a:ext cx="38743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Source: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Publons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Last updated: Oct 11, 2021</a:t>
            </a:r>
          </a:p>
        </p:txBody>
      </p:sp>
      <p:pic>
        <p:nvPicPr>
          <p:cNvPr id="12" name="Google Shape;11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17" y="754450"/>
            <a:ext cx="4585700" cy="44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13;p19"/>
          <p:cNvPicPr preferRelativeResize="0"/>
          <p:nvPr/>
        </p:nvPicPr>
        <p:blipFill rotWithShape="1">
          <a:blip r:embed="rId6">
            <a:alphaModFix/>
          </a:blip>
          <a:srcRect l="27945" t="33483" r="19677" b="10119"/>
          <a:stretch/>
        </p:blipFill>
        <p:spPr>
          <a:xfrm>
            <a:off x="4813548" y="569981"/>
            <a:ext cx="4015820" cy="243216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633"/>
          <a:stretch/>
        </p:blipFill>
        <p:spPr>
          <a:xfrm>
            <a:off x="7501860" y="8106"/>
            <a:ext cx="668470" cy="66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943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More Resources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8235" y="699247"/>
            <a:ext cx="6776214" cy="5324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GitHub - </a:t>
            </a:r>
            <a:r>
              <a:rPr lang="en-US" sz="2000" b="1" dirty="0" err="1"/>
              <a:t>Neotoma</a:t>
            </a:r>
            <a:endParaRPr lang="en-US" sz="2000" b="1" dirty="0"/>
          </a:p>
          <a:p>
            <a:r>
              <a:rPr lang="en-US" sz="2000" b="1" dirty="0">
                <a:hlinkClick r:id="rId2"/>
              </a:rPr>
              <a:t>https://github.com/NeotomaDB</a:t>
            </a:r>
            <a:r>
              <a:rPr lang="en-US" sz="2000" b="1" dirty="0"/>
              <a:t> </a:t>
            </a:r>
          </a:p>
          <a:p>
            <a:endParaRPr lang="en-US" sz="2000" b="1" dirty="0"/>
          </a:p>
          <a:p>
            <a:r>
              <a:rPr lang="en-US" sz="2000" b="1" dirty="0"/>
              <a:t>Slack Channel for Data Stewards</a:t>
            </a:r>
          </a:p>
          <a:p>
            <a:r>
              <a:rPr lang="en-US" sz="2000" dirty="0">
                <a:hlinkClick r:id="rId3"/>
              </a:rPr>
              <a:t>https://neotomadb.slack.com</a:t>
            </a:r>
            <a:r>
              <a:rPr lang="en-US" sz="2000" dirty="0"/>
              <a:t>  </a:t>
            </a:r>
          </a:p>
          <a:p>
            <a:endParaRPr lang="en-US" sz="2000" dirty="0"/>
          </a:p>
          <a:p>
            <a:r>
              <a:rPr lang="en-US" sz="2000" b="1" dirty="0" err="1"/>
              <a:t>Neotoma</a:t>
            </a:r>
            <a:r>
              <a:rPr lang="en-US" sz="2000" b="1" dirty="0"/>
              <a:t> Database Schema</a:t>
            </a:r>
          </a:p>
          <a:p>
            <a:r>
              <a:rPr lang="en-US" sz="2000" dirty="0">
                <a:hlinkClick r:id="rId4"/>
              </a:rPr>
              <a:t>http://open.neotomadb.org/dbschema/</a:t>
            </a:r>
            <a:endParaRPr lang="en-US" sz="2000" dirty="0"/>
          </a:p>
          <a:p>
            <a:endParaRPr lang="en-US" sz="2000" b="1" dirty="0"/>
          </a:p>
          <a:p>
            <a:r>
              <a:rPr lang="en-US" sz="2000" b="1" dirty="0" err="1"/>
              <a:t>Neotoma</a:t>
            </a:r>
            <a:r>
              <a:rPr lang="en-US" sz="2000" b="1" dirty="0"/>
              <a:t> Manual, Design Concepts, etc.</a:t>
            </a:r>
          </a:p>
          <a:p>
            <a:r>
              <a:rPr lang="en-US" sz="2000" dirty="0">
                <a:hlinkClick r:id="rId5"/>
              </a:rPr>
              <a:t>http://neotoma-manual.readthedocs.io/en/latest/index.html</a:t>
            </a:r>
            <a:endParaRPr lang="en-US" sz="2000" dirty="0"/>
          </a:p>
          <a:p>
            <a:endParaRPr lang="en-US" sz="2000" b="1" dirty="0"/>
          </a:p>
          <a:p>
            <a:r>
              <a:rPr lang="en-US" sz="2000" b="1" dirty="0"/>
              <a:t>Global Pollen Project [third party]</a:t>
            </a:r>
          </a:p>
          <a:p>
            <a:r>
              <a:rPr lang="en-US" sz="2000" dirty="0">
                <a:hlinkClick r:id="rId6"/>
              </a:rPr>
              <a:t>https://globalpollenproject.org/</a:t>
            </a:r>
            <a:r>
              <a:rPr lang="en-US" sz="2000" dirty="0"/>
              <a:t> </a:t>
            </a:r>
          </a:p>
          <a:p>
            <a:br>
              <a:rPr lang="en-US" sz="2000" dirty="0"/>
            </a:br>
            <a:r>
              <a:rPr lang="en-US" sz="2000" b="1" dirty="0"/>
              <a:t>Full List of </a:t>
            </a:r>
            <a:r>
              <a:rPr lang="en-US" sz="2000" b="1" dirty="0" err="1"/>
              <a:t>Neotoma</a:t>
            </a:r>
            <a:r>
              <a:rPr lang="en-US" sz="2000" b="1" dirty="0"/>
              <a:t> Resources</a:t>
            </a:r>
          </a:p>
          <a:p>
            <a:r>
              <a:rPr lang="en-US" sz="2000" dirty="0">
                <a:hlinkClick r:id="rId7"/>
              </a:rPr>
              <a:t>https://www.neotomadb.org/about/category/resources</a:t>
            </a:r>
            <a:r>
              <a:rPr lang="en-US" sz="2000" dirty="0"/>
              <a:t> 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602377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sz="3200" b="1" dirty="0"/>
              <a:t>Summary: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11" name="Rectangle 10"/>
          <p:cNvSpPr/>
          <p:nvPr/>
        </p:nvSpPr>
        <p:spPr>
          <a:xfrm>
            <a:off x="99152" y="681237"/>
            <a:ext cx="9144000" cy="79868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u="sng" dirty="0"/>
              <a:t>Mission</a:t>
            </a:r>
            <a:r>
              <a:rPr lang="en-US" sz="2800" dirty="0"/>
              <a:t>:  </a:t>
            </a:r>
            <a:r>
              <a:rPr lang="en-US" sz="2800" i="1" dirty="0"/>
              <a:t>Support global-change research by providing an open, community-curated resource for multiple kinds of paleoecological data</a:t>
            </a:r>
          </a:p>
          <a:p>
            <a:pPr>
              <a:spcBef>
                <a:spcPts val="600"/>
              </a:spcBef>
            </a:pPr>
            <a:r>
              <a:rPr lang="en-US" sz="2800" u="sng" dirty="0"/>
              <a:t>Governance</a:t>
            </a:r>
            <a:r>
              <a:rPr lang="en-US" sz="2800" dirty="0"/>
              <a:t>:  Open membership, Constituent Databases each govern different datasets</a:t>
            </a:r>
          </a:p>
          <a:p>
            <a:pPr>
              <a:spcBef>
                <a:spcPts val="600"/>
              </a:spcBef>
            </a:pPr>
            <a:r>
              <a:rPr lang="en-US" sz="2800" u="sng" dirty="0"/>
              <a:t>Software Ecosystem</a:t>
            </a:r>
            <a:r>
              <a:rPr lang="en-US" sz="2800" dirty="0"/>
              <a:t>:</a:t>
            </a:r>
          </a:p>
          <a:p>
            <a:pPr>
              <a:spcBef>
                <a:spcPts val="600"/>
              </a:spcBef>
            </a:pPr>
            <a:r>
              <a:rPr lang="en-US" sz="2800" b="1" dirty="0"/>
              <a:t>Explorer</a:t>
            </a:r>
            <a:r>
              <a:rPr lang="en-US" sz="2800" dirty="0"/>
              <a:t>: 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Quick-look data views</a:t>
            </a:r>
            <a:endParaRPr lang="en-US" sz="2800" dirty="0"/>
          </a:p>
          <a:p>
            <a:pPr>
              <a:spcBef>
                <a:spcPts val="600"/>
              </a:spcBef>
            </a:pPr>
            <a:r>
              <a:rPr lang="en-US" sz="2800" b="1" dirty="0"/>
              <a:t>APIs</a:t>
            </a:r>
            <a:r>
              <a:rPr lang="en-US" sz="2800" dirty="0"/>
              <a:t>: 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Programmatic access</a:t>
            </a:r>
            <a:endParaRPr lang="en-US" sz="2800" dirty="0"/>
          </a:p>
          <a:p>
            <a:pPr>
              <a:spcBef>
                <a:spcPts val="600"/>
              </a:spcBef>
            </a:pPr>
            <a:r>
              <a:rPr lang="en-US" sz="2800" b="1" dirty="0"/>
              <a:t>R </a:t>
            </a:r>
            <a:r>
              <a:rPr lang="en-US" sz="2800" b="1" i="1" dirty="0" err="1"/>
              <a:t>neotoma</a:t>
            </a:r>
            <a:r>
              <a:rPr lang="en-US" sz="2800" dirty="0"/>
              <a:t>: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Scientific Scripting Access</a:t>
            </a:r>
            <a:endParaRPr lang="en-US" sz="2800" dirty="0"/>
          </a:p>
          <a:p>
            <a:pPr>
              <a:spcBef>
                <a:spcPts val="600"/>
              </a:spcBef>
            </a:pPr>
            <a:r>
              <a:rPr lang="en-US" sz="2800" b="1" dirty="0"/>
              <a:t>DOIs, Landing Pages</a:t>
            </a:r>
            <a:r>
              <a:rPr lang="en-US" sz="2800" dirty="0"/>
              <a:t>: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archival &amp; discovery</a:t>
            </a:r>
            <a:endParaRPr lang="en-US" sz="2800" dirty="0"/>
          </a:p>
          <a:p>
            <a:pPr>
              <a:spcBef>
                <a:spcPts val="600"/>
              </a:spcBef>
            </a:pPr>
            <a:r>
              <a:rPr lang="en-US" sz="2800" b="1" dirty="0"/>
              <a:t>Tilia</a:t>
            </a:r>
            <a:r>
              <a:rPr lang="en-US" sz="2800" dirty="0"/>
              <a:t>: 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Uploads, QA/QC, Curation</a:t>
            </a:r>
            <a:endParaRPr lang="en-US" sz="2800" dirty="0"/>
          </a:p>
          <a:p>
            <a:pPr>
              <a:spcBef>
                <a:spcPts val="600"/>
              </a:spcBef>
            </a:pPr>
            <a:r>
              <a:rPr lang="en-US" sz="2800" dirty="0"/>
              <a:t>								</a:t>
            </a:r>
            <a:r>
              <a:rPr lang="en-US" sz="2800" u="sng" dirty="0"/>
              <a:t>More Info</a:t>
            </a:r>
            <a:r>
              <a:rPr lang="en-US" sz="2800" dirty="0"/>
              <a:t>:  </a:t>
            </a:r>
          </a:p>
          <a:p>
            <a:pPr>
              <a:spcBef>
                <a:spcPts val="600"/>
              </a:spcBef>
            </a:pPr>
            <a:r>
              <a:rPr lang="en-US" sz="2800" dirty="0"/>
              <a:t> </a:t>
            </a:r>
          </a:p>
          <a:p>
            <a:pPr>
              <a:spcBef>
                <a:spcPts val="600"/>
              </a:spcBef>
            </a:pPr>
            <a:endParaRPr lang="en-US" sz="2800" u="sng" dirty="0"/>
          </a:p>
          <a:p>
            <a:pPr>
              <a:spcBef>
                <a:spcPts val="600"/>
              </a:spcBef>
            </a:pPr>
            <a:endParaRPr lang="en-US" sz="2800" dirty="0"/>
          </a:p>
          <a:p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863935" y="5991835"/>
            <a:ext cx="32800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  <a:hlinkClick r:id="rId3"/>
              </a:rPr>
              <a:t>www.neotomadb.org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  <a:hlinkClick r:id="rId4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  <a:hlinkClick r:id="rId4"/>
              </a:rPr>
              <a:t>neotoma-contact@googlegroups.com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 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@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neotomadb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black"/>
                </a:solidFill>
              </a:rPr>
              <a:t>Williams, Grimm et al. 2018 </a:t>
            </a:r>
            <a:r>
              <a:rPr lang="en-US" sz="1400" i="1" dirty="0" err="1">
                <a:solidFill>
                  <a:prstClr val="black"/>
                </a:solidFill>
              </a:rPr>
              <a:t>Quat</a:t>
            </a:r>
            <a:r>
              <a:rPr lang="en-US" sz="1400" i="1" dirty="0">
                <a:solidFill>
                  <a:prstClr val="black"/>
                </a:solidFill>
              </a:rPr>
              <a:t> Res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600" y="6450594"/>
            <a:ext cx="286053" cy="28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04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DC157-4909-59B2-21A8-8452CDB0A1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91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Neotoma:</a:t>
            </a:r>
            <a:r>
              <a:rPr lang="en-US" dirty="0"/>
              <a:t>  </a:t>
            </a:r>
            <a:r>
              <a:rPr lang="en-US" i="1" dirty="0"/>
              <a:t>Software Ecosystem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5"/>
          <a:stretch/>
        </p:blipFill>
        <p:spPr bwMode="auto">
          <a:xfrm>
            <a:off x="1" y="1169095"/>
            <a:ext cx="9144000" cy="2315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4442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/>
          <p:nvPr/>
        </p:nvCxnSpPr>
        <p:spPr>
          <a:xfrm>
            <a:off x="68336" y="3646309"/>
            <a:ext cx="8860511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b="1" dirty="0"/>
              <a:t>Software Ecosystem</a:t>
            </a:r>
            <a:r>
              <a:rPr lang="en-US" dirty="0"/>
              <a:t>:</a:t>
            </a:r>
            <a:r>
              <a:rPr lang="en-US" i="1" dirty="0"/>
              <a:t> Overview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89645" y="4011968"/>
            <a:ext cx="2339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NOAA/WDC-Paleo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5"/>
          <a:stretch/>
        </p:blipFill>
        <p:spPr bwMode="auto">
          <a:xfrm>
            <a:off x="1" y="1169095"/>
            <a:ext cx="9144000" cy="2315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946" y="4629712"/>
            <a:ext cx="1427552" cy="168915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637929" y="3646309"/>
            <a:ext cx="0" cy="28022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55329" y="3646309"/>
            <a:ext cx="0" cy="28022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241683" y="3646309"/>
            <a:ext cx="0" cy="28022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4094" y="3646309"/>
            <a:ext cx="79871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67711" y="3896409"/>
            <a:ext cx="2566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Global Pollen </a:t>
            </a:r>
          </a:p>
          <a:p>
            <a:pPr algn="ctr"/>
            <a:r>
              <a:rPr lang="en-US" sz="2000" dirty="0"/>
              <a:t>Project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5151125" y="3646309"/>
            <a:ext cx="0" cy="28022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4" descr="Paleo Proxy Data Image Coll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78046"/>
            <a:ext cx="2133600" cy="197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493722" y="3896409"/>
            <a:ext cx="1495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Earth-Life </a:t>
            </a:r>
          </a:p>
          <a:p>
            <a:pPr algn="ctr"/>
            <a:r>
              <a:rPr lang="en-US" sz="2000" dirty="0"/>
              <a:t>Consortium</a:t>
            </a:r>
          </a:p>
        </p:txBody>
      </p:sp>
      <p:pic>
        <p:nvPicPr>
          <p:cNvPr id="20" name="Picture 2" descr="âFlyover Countryâ app | US Message Board - Political ...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79"/>
          <a:stretch/>
        </p:blipFill>
        <p:spPr bwMode="auto">
          <a:xfrm>
            <a:off x="6676223" y="4431757"/>
            <a:ext cx="1928975" cy="182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351" y="4774773"/>
            <a:ext cx="1485132" cy="148513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447351" y="4050297"/>
            <a:ext cx="2566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Flyover Country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4" t="14707" r="49467" b="54139"/>
          <a:stretch/>
        </p:blipFill>
        <p:spPr bwMode="auto">
          <a:xfrm>
            <a:off x="4036743" y="4617305"/>
            <a:ext cx="2228764" cy="98817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31" name="Straight Connector 30"/>
          <p:cNvCxnSpPr/>
          <p:nvPr/>
        </p:nvCxnSpPr>
        <p:spPr>
          <a:xfrm>
            <a:off x="7932483" y="3366081"/>
            <a:ext cx="0" cy="28022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099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sz="3000" dirty="0"/>
              <a:t>Macro-scale global-change ecology now requires collaboration among at least four groups</a:t>
            </a:r>
          </a:p>
        </p:txBody>
      </p:sp>
      <p:sp>
        <p:nvSpPr>
          <p:cNvPr id="3" name="Rectangle 2"/>
          <p:cNvSpPr/>
          <p:nvPr/>
        </p:nvSpPr>
        <p:spPr>
          <a:xfrm>
            <a:off x="65462" y="2712773"/>
            <a:ext cx="2376816" cy="14260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FIELD/LAB DATA</a:t>
            </a:r>
          </a:p>
        </p:txBody>
      </p:sp>
      <p:sp>
        <p:nvSpPr>
          <p:cNvPr id="4" name="Rectangle 3"/>
          <p:cNvSpPr/>
          <p:nvPr/>
        </p:nvSpPr>
        <p:spPr>
          <a:xfrm>
            <a:off x="6498346" y="2712773"/>
            <a:ext cx="2376816" cy="14260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MECHANISTIC MODELS</a:t>
            </a:r>
          </a:p>
        </p:txBody>
      </p:sp>
      <p:sp>
        <p:nvSpPr>
          <p:cNvPr id="5" name="Rectangle 4"/>
          <p:cNvSpPr/>
          <p:nvPr/>
        </p:nvSpPr>
        <p:spPr>
          <a:xfrm>
            <a:off x="3370136" y="1286683"/>
            <a:ext cx="2376816" cy="14260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STATISTICS</a:t>
            </a:r>
          </a:p>
        </p:txBody>
      </p:sp>
      <p:sp>
        <p:nvSpPr>
          <p:cNvPr id="6" name="Rectangle 5"/>
          <p:cNvSpPr/>
          <p:nvPr/>
        </p:nvSpPr>
        <p:spPr>
          <a:xfrm>
            <a:off x="3370136" y="4218244"/>
            <a:ext cx="2376816" cy="14260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INFORMATICS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129590" y="1999728"/>
            <a:ext cx="1082842" cy="538239"/>
          </a:xfrm>
          <a:prstGeom prst="line">
            <a:avLst/>
          </a:prstGeom>
          <a:ln w="41275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129590" y="4335792"/>
            <a:ext cx="1082842" cy="538239"/>
          </a:xfrm>
          <a:prstGeom prst="line">
            <a:avLst/>
          </a:prstGeom>
          <a:ln w="41275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861966" y="1999728"/>
            <a:ext cx="1082842" cy="538239"/>
          </a:xfrm>
          <a:prstGeom prst="line">
            <a:avLst/>
          </a:prstGeom>
          <a:ln w="41275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861966" y="4335792"/>
            <a:ext cx="1082842" cy="538239"/>
          </a:xfrm>
          <a:prstGeom prst="line">
            <a:avLst/>
          </a:prstGeom>
          <a:ln w="41275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558544" y="2839453"/>
            <a:ext cx="0" cy="1251284"/>
          </a:xfrm>
          <a:prstGeom prst="line">
            <a:avLst/>
          </a:prstGeom>
          <a:ln w="41275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952" y="5104710"/>
            <a:ext cx="1082842" cy="76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35451" y="1355159"/>
            <a:ext cx="1318266" cy="49824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532254" y="5738267"/>
            <a:ext cx="1616138" cy="400105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sz="2000" dirty="0">
                <a:latin typeface="Forte" pitchFamily="66" charset="0"/>
              </a:rPr>
              <a:t>Neotoma DB</a:t>
            </a:r>
          </a:p>
        </p:txBody>
      </p:sp>
    </p:spTree>
    <p:extLst>
      <p:ext uri="{BB962C8B-B14F-4D97-AF65-F5344CB8AC3E}">
        <p14:creationId xmlns:p14="http://schemas.microsoft.com/office/powerpoint/2010/main" val="1781884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706562"/>
          </a:xfrm>
        </p:spPr>
        <p:txBody>
          <a:bodyPr>
            <a:normAutofit/>
          </a:bodyPr>
          <a:lstStyle/>
          <a:p>
            <a:pPr algn="l"/>
            <a:r>
              <a:rPr lang="en-US" sz="2800" b="1" i="1" dirty="0"/>
              <a:t>Informatics</a:t>
            </a:r>
            <a:r>
              <a:rPr lang="en-US" sz="2800" i="1" dirty="0"/>
              <a:t>:   designing systems that deliver the right information, to the right person in the right place and time, in the right way.   </a:t>
            </a:r>
            <a:r>
              <a:rPr lang="en-US" sz="2800" dirty="0"/>
              <a:t>(Wikipedia)</a:t>
            </a:r>
          </a:p>
        </p:txBody>
      </p:sp>
      <p:sp>
        <p:nvSpPr>
          <p:cNvPr id="3" name="Rectangle 2"/>
          <p:cNvSpPr/>
          <p:nvPr/>
        </p:nvSpPr>
        <p:spPr>
          <a:xfrm>
            <a:off x="49924" y="4774339"/>
            <a:ext cx="90940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/>
              <a:t>Paleoecoinformatics</a:t>
            </a:r>
            <a:r>
              <a:rPr lang="en-US" sz="2800" dirty="0"/>
              <a:t>: </a:t>
            </a:r>
            <a:r>
              <a:rPr lang="en-US" sz="2800" i="1" dirty="0"/>
              <a:t>the collection, organization, analysis, synthesis, and curation of paleoecological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205500"/>
            <a:ext cx="3583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Brewer et al. 2012 TREE</a:t>
            </a:r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515" y="1787667"/>
            <a:ext cx="4218709" cy="2569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4" y="2259104"/>
            <a:ext cx="4910591" cy="1626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6421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lIns="64291" tIns="32146" rIns="64291" bIns="32146">
            <a:normAutofit/>
          </a:bodyPr>
          <a:lstStyle/>
          <a:p>
            <a:r>
              <a:rPr lang="en-US" sz="3500" dirty="0"/>
              <a:t>Paleodata: Key characteristics</a:t>
            </a:r>
          </a:p>
        </p:txBody>
      </p:sp>
      <p:sp>
        <p:nvSpPr>
          <p:cNvPr id="8" name="AutoShape 4" descr="data:image/jpeg;base64,/9j/4AAQSkZJRgABAQAAAQABAAD/2wCEAAkGBxQTEhUUExMWFhUXGB4YGBcYFx4aHhoaGB8ZGxcgHRgaHCggHh0lHR8YITEhJSosLi4uGh8zODMsNygtLisBCgoKBQUFDgUFDisZExkrKysrKysrKysrKysrKysrKysrKysrKysrKysrKysrKysrKysrKysrKysrKysrKysrK//AABEIAMQBAQMBIgACEQEDEQH/xAAcAAADAAMBAQEAAAAAAAAAAAAEBQYAAwcCAQj/xABBEAABAgQFAgQDBgQFAwQDAAABAhEAAyExBAUSQVEiYQZxgZETMqFCscHR4fAHFBVSI2JykvEWgpNTssLSF0NU/8QAFAEBAAAAAAAAAAAAAAAAAAAAAP/EABQRAQAAAAAAAAAAAAAAAAAAAAD/2gAMAwEAAhEDEQA/AOf5RgZZl65gCnozggCr1CuNjWB85y6WylJDKoTdrWALNHmQqZIQUzJJRUl2NSRudXBFqUgPHZi/SkO9OGPbaAVgMQeC8NcHnDMClJdRJJLMOH/GDMv8H4iYx0Mh6l7iny7l7bRRH+GSqdTlVAAk0uq/lRzATifErpUyQlvlDu5NA9uzwFmGdKmgAgMmx33P3kwzz3wPPww1LSWJZLVf1H2u3YwhOFLs1bNAE5TiKkOxd43ZvjH0pJch/QHaNEzJpgTqIBAuxBaNErBlRYU78QB3hycAtRPb29YsZWKmOPgzJSBu6WWTUVUxo9GEQC8MqUdQILdvwhpgc2Bo7Hg2ejNRrj6wHQ8I61ap05RKrqlgAOQj/wDYWNtIDFjpIZ42YvAkoBkz0pLJCVTUulzqAAUJmzkNXlt4jpGMRuLhulQG+qgZ7j8oJneIUIGohIUpioAk6m3A2U9XgBfFmHmJRLM2bKWvUpjLBA0kBrgP+oia/l1kOASOQI9ZlmXxVOzJFAOB3O57w2lYlISC4ZvpAIcPM0KfbejxT4HFpUliQ7A6QSx/da1uYm8SgqUooQopehYt6R4kYhcs/aSHrSu258oC0QRUaWWpYAJLBIszebe0MsMoVCCoJKk3Y1TcvsK084i8PnyhVQBLEEsSeB9Pu7xtmZ+6dLEgiztpuKEbs0A88T5wCAGBpYOGJDoUmuwKhaEuSzuLg1/P98Qpm4hSrkn8N6cVjS1XgKjOs3BMouCoBQURsCzfnGsZuhKT1BRIYAF6nngQsyzJps8slKqh3Z729DWtoqct/hzNWUgqQBqf5iCpCgAgsxYhTuLs+7QEnIxhRZiOD+kbUom4gvRhQbAeW8XM3+FU77BCyAXSlwXSzg6wG1ByDu4pE+rK52F0pmgIU5oSxvW/FoBHicEuWdK+HDFwQdwY0KTDvOsSFBCQQSlySLdTUB9D7x9yjCoKQpSQokn5qgN2tATcxEfZOKUizUtS0Ps+wiE6VJAS7gpFqNUDaFOBkBcwA2v+2gN6M+UBubs482rvXT9YK/qsxYTWrdWwOzNuG++DU5cg0IA86d3FGZx5wnUr4C1IIdqAvVtnpeA1ZhKUJgF3A0+VvpBIykFBOo6gH2b2aPQw65pCypKSG0i/vG1eP+G6VIOoUI29+IBV/Kdx7n8oyPX82uPsBdZpmgmJUlTkVHUADsQ5HS9duIVeGMolTHVMAIDs7M4ZgUqqWd2ZrQhxOcA/Kmr1e37tFdlWMT8NKQEJ3diwe7Fq+0BSysTLYJCQUgXHSxfZPH6Vh3hMSJgStBJKakMQAS6a87xGSMzYgFavhlQJAb1IFnZ2hnLLj4ksqCVEpSSznSxsCzih4gLES1YjSmYBpALhKlJdRtba945H4rywYbEszJHTcEO3YB719e0XeFzBQ1OpmKSdAZR5oLg9omf4hYoEoTKH+HoAUQKBTqOk8Gx7wCcYgIlkkiopUF3doR4SeEqOqxF+OI1EQXgMEFgqUSA7AD84Dxjp6NJDgk8QuwqUuQaPYmG2IyXqGg9Jq52a7wPjMoKE6gdQ3oxD23tAC4qWlCWBGo8HaANMMsBgNaqjpH4ci8OpuUSigsGPPlartzy7QEtJklaglIcmLHJvDaUsV3u59NTB2o94B8LpRL+IpQdYOkdqA/f+EOzmDkuTWjdXUwUFAj5R81CO3EAyTlsu5c+oZLXB0mimYh+Y1z8DLIrpYizvepskhmqK7wv/AKnvX5SCCenvUM5JDv6QDmOfaBu9wAqhe7NZI2gEWPwqUTFpTUBRA8oGKBHlWIKiSS5NSe5j4VwH1UHZJlxnTANClJO9QP8AcIWLVFZ4UkICNRFTcmnenS8BaZNh5cpKUhKklN1dh/mag7EcxQYXFOKpSQ/UQWDfZIYl6tttElKxBIFlElglRJU+zJFntveDpWJGqqNJDsmqikgsEF2oTwIC1wuYECo0lXSotWrAKdLNRo25pgZeJlaQkIWiWoS1FIdJrXUo6QDWhqXe0SmCxYBospoOlXTV9j2Pe0PMBjrayxH2dRKSaiqB1aXbnmA47n2W/AmGW5LXOnTW9KlxasJhjlSwQGI4MX/8T0AzwxUkq+ypO5AKiVAmm4FacRD4zBoGkiY5BDuGHeAoMmQwC1p1LO9NwWAJNga24eCcxylKh8SWgJmhhpepKnooANwzt+ELMPMG2h0MUkpcJsS6u/Nbd4d4KeAAUmUEl2PxCh1HpUNSlVJAdjakBNrzhCRRwXPT37gilHDwgxU8zFk7qP6CHnivCBKwtNQrpJZnUHD05b6d4Y+E/D4UNc1GpJbpKWII82LVHm0AJk2UYicOlBoL7Agsx4etYfL8Az5pdSkDoDFybXLszOaVisw81KQAG6bkpIDH/TT1hphsYkgfaAILJFGBcEENQcdoDm3/AONsTwr/AMZjI7F/Oft4yA/LywxilynFlSAgqSSAVHa9hx6DmA8pwyTqUoAl2APvvTiNq0KBdFA+osPM3bdvrAPRjH1FSQ5A0hPSA16XNIKknQrXLX8qksoU6jUMDwxHpE/JzgFgtPUekN2pbZ7QSc1lMCCQ9A433c8QFXhp6kKYqHTqD6dTmpFth+kJMwzgrnFQdKh0kEGrfKbm4rCbM/EBJSmUQUgFOkPUhgkn6fWPGUZUpZKlKLnYEitGBJHEAy8Uy0dCgAFKB1NYszFhY1L+UKcFjtHSX0u9NuacRUy1B9MqSJh1NqJCUAjbUQ6iKghIPcAwZiclkTUNplomVZaGANQPlBqPr5WIRxzcFdiEM1q+bfhHzHZklSNKXLsCWYMC+8eJ2FAJBDEUPpAq5YEB7yzGBJUlVAbFt2N6wbiMzRXqFGNAC4V3FL8DeE8yXGmTglTFhCA6jb9TsID1IzEoWo3Cjt949IKmZsGoTtSv3R4xfh6dLPUkAGynp5ecaMNlx+KlCg72Y8ebP5UgNsudMmlk0dy59P08oMyvw1NmK/xUrSHA73rf29RFdkOSSnABIWKmrlKUgFKgmxOzs43DB4qsCFKHw1S6Dq1FTFSBU6kpurQKeUBzeV4HnhS0qQoKSTpAKXKRSo2LkexhXNyGclSk6S6QCfUA0/e0dpwiwslJC0KSEhClpCzpJqalgBSvAvG6ZlqZsrQtSUoSPhuHPU19YBbpI5D+UB+fJksxUeHp50BwUjtuLXb9ubtBXi3IJcgAJUKOAdJdfBctcObccxO5ZiBLXb17fvaAsEzHdwQpiAB1EnhTkN0vUcWg2ROI+VUv5CWOg9KiKEtWYH8wOGhQmaFJICqOCGtwSXqf1glCwVVASkuekaWcMlia6bPveAeYfEGju2npOkDVUtqc8E1HAGzw9y3E7BiUhgSA7OSxaxpQvErhSdIDqLHTejXQ3FdUF5jmwlS1FwpRSFAU2vsS4d7bDgwE7/EHNdU46FEoBcdeqoDKCgzhQLvVoI8JYHCrAOKlfFKqsVqSANm0EV84kcRifiTSoi9WLGvsIMw+bTJdglXDvT2MBY5r4ckS8QoIxCkSgykN/iKDiqWJSGalS/YtVZMSJaihRlmp+ESCARYukVDNvR4V4fxE3VORqrVTH0sRHheZpmKBQNKRYM5IckgknvbiA2Z3NEwAEpNj06gHo5IZwSXAYWijwC0ploHSBpDhiX8jvuA4tEXm+IGmrEbADSPJvevnDvJsdqlodxpDAPZ7Vu2/pAU0rHDdRCQ5CdOtqMHcb0D7Xg7C4/5f8RIIdiC1tVFdyLekTKcSakrU4SwZzswDvQNq9oMlzlEjq6iQkI0MW0sg6QNNQWG7ufMKD+oJ/YjIntauR7R9gIPDYjQpy5SaEORch/pG/EZokhkglR96u/raBVRqw6gJiXFH7fjAbpWVTFVDP51gSZKUKF6bccxaYGaHuG8xvQOKCgeoepAhR4kKfinTxUcGAX5JgtZKizWqbd/3wYqsnnhR1IDpFEm2si/YCjCtSITYDDFeG0pIS5ZR7PWrXh1hpQACQCUpDAFk0KWLE0JtervAN04gkEMsOCop1EKoWo3TprvuHj7jc2EtBWSog2SX6nABD8gi5reFeIzFEpL6mIAAuFvuNQvEzi8wVNUVE+Qe3694DdNnkuTclz5mGOR5WiYNc09LsAD9aOW9DCFa4ZZTmoCNBLM9HUHHpS5FKkwDfOchkiWpctwU1IJAbZiSzMxLXrCDJsT8Nau4vw1b8Q0zDO9KCAtRoQEkstLvUHzc+sTCMSxe7hj6wDrNM1KhpBo4o7h/LnaGPh3EAh9CyAW+ajiqmejNT1iSmYgUABuO31H3xVZPiiUArqCbA0NC9fIX8oCpwpUsJm4cGX1KOtwFPs5UaA82g2cJ4no0TSSFBqOFFXzl7NeJlckTEJMkTCkUUbdRFA/DQwXmeKlLloRMKSgJSyQEubKDge5gKZGOmfGCCgFHWFfD6VK0guVA7bsaQfl6ka1fBIWAxKAdKAr5RqB+Zyew3eJ7C+ItE4pVJAQv/DKwSVJej7P6iGEopTMWqXMSqYkoQCkHTUsNTM7lqEbwGzxDgkz5QJw7JYgOoLZSHNil7Ow8+8cWzaUAtWnn1HskD2DR26ZmClBKlSJLlBNNSdL3N3ck0IpHJfFmKQucrT9lSkkEWYs2q6t4BNhcyUg1cigvxv8AvaGkrxKB1M6rfgGpZton5sMMkwKTMGvhwO5tAUkjNpinCJRt0qJA5a9r25MT2b42epWmaFJN2JelWY8Xt+EdIw6pRlgIVpcdVA4ICm0lSmS5JuCPK8EYvJ8POToWNel2IfUPnBL0pqSQL2HMByDDKOrzENZCCdo3+Ick/lprA6kfMhbXD78Ht5cw3yvLypqerQA2Fyr4iSkiig3lwYlMVhFyVqQp0qSWP74N463gsvSnesZm2Q4fFABZMuYAwmBjThQ3HsYDji3NyT5mCstxplKdy3AMVuP/AIc4xLmWhM9PMpYJb/QohT9gDEnPwSkkhSSCCxBDEHgg2MBU4PMErZT1ayu3a1oZyB5uSG3+jXjnyUqSXFDBEvMZqbKPn9KQHQNJ5T7CMjnn87N/vV7mMgGWAy4zeonSjdTe7bU5MUeEyXDIbXLBLmq1XZnLEsQxJLNbygCVOSKBKQw5IDUoxftXtaGOFxAB2rU2BUaB+6ifK+7wDhOUYZYKVI0OCApCgk9iGURQ1FN2aI3NcmmInTJYCphTXUkEuDUH2ixkZkGYMw7uH/0gtWh1H6bKJec/EmqWCSHDHsKV82gJjB4kyiQQSnjg70MFzc5oyU+4Zva8O8RhZWJnKU+kBgWpqUL0N6NUR4zDwpollaF6muCGPt6G7fmE1h1GZNHxCVXNYtcDiZa5ZlzQCliHI+U7EcERErlEEEFiLGPczGzCGJDG7BiYDXOWIp/D0hMlOphrUHUe1yLWAZ2NXPESKfnQOVD7xFVJnU3O9HNRUF6cbC72gG+Zy0T5RCw9HSti4JYgvoG9w7fhAzpbEg7UiuEw1NX50kVU5JCnKgexoCIlszmD45exIJ+jwAa5ZACtJ0vdqfc0Psoxql0YhNq3UG7D9IGxePJDPS3ZoWYXHqSsMpkh6djtAVa0gIAQrUXdTXADgD3g5eaz5Jl6D8IoQG0pAr3pe9bwlw+KSAovUgVaz7t7Qww86YQsrOoltJUqxrVjyPSAcpzhCJslS5IUWBmHUXUpT1A2uKdu8MMNJMuaVoUHCAoNXUkkF1DctXmEeEx6lrUZiUjpISQ3SQKmlSGc+cbMACkpWhTqUSkKBZgOE3NIB/Lx0z4YJ0qLlf2tyQEkg05btWOZ55i0zV6kgVd+nSf+6rEjkQ9znPSEpllSz0k6gqqXNK3dxUvakSU+cVF1Ek8mAGmQZgswCGJ1OA1N+PwjTIkFZawFzHrE5eUjU7j7uICowObg2U4/1bU+YMaM97PDVOeKCalbOWOsAhyCHOzV5Ec3MqPctJepNjeAps5zNeKnJTKMxemgIcmp6jT7I5iiTPVKAQVEFnVp6iHtV+GLA7xMYVCkpQxKQUghIpd6qa6m5tBksmAohjO/raPKMQSbwlGIIjfhJ/UHgK3AY0oNCSeXjZ/EPL5c/BDErZOJRYtWZLBSlWo8pKkkE1uPJFLxxeka/FvjBEzCpwyUhSwepY2S4Vp7nUAezd4CBmIjSqXG1c2N6cDMK9GhQUz1BoGJemzAwAOiMgz+TX/b90fYC1T4ISoApn9e2vSUklmqGbeuzUEJ5koyi0w6SLgkc1aldmO4ijwmdBVUyRKGkOgLNC39yyKO32noBCjx5JCzLnaanoVdzuglyf8AMHc0AgE+KxZmApSS32jWr3AclgYSqls7EjyMGJnaRTeNDFRYAk8CAdZFjCJYSnXR6ay3t5aqd4dYrNQmSoXBDMC+5I+YDZm1Avp2iMXgZ8t1fCmACpOkkBuWt6wxyLLytlzQpbMUoO4Ysa3ZhejfQNGGwk2a5ly1KAuQKD1tB58K4hneWOxWQXpT5b1FIo5M+4+GToYKCQFAh2br/tNaC8Fpxt9KlFOohbr0nYdJNtqC9RAQmP8ADGJl9bIXpP2FE/KQ9CBu0FS1FQHcU3bux3d94rZ+ajSCtSa261GodIADjgGr1iLzDEplz1pA6CQewdnDfu8AUVNtxdN/Orlt3iazGY8w+0H4nMktQgnt+g/bQuwUgzFsyiCakAm/3QHyTKmLs5FA4Ds9POD5eQLZzT9/Q9jFnlOWS5aRRL6nUp2ILccfnDMYUUv/AKmcF96QHOEYNcs80P0Yh/aN0vHEkaxQnS55a/P7EXk3K0qegJ9jV4AzHw2NNBUJJAqT+/0gJwZukhIKWGpqtQCNK8+UdKgAGUXTdx/qaAJ+CKCxDRqlyhqAO8B6OIJABsKCMMVOTSUqBSsOlqg/Ru8KcPhCmYBMQQGJAUGdm94ADBz9BLvpPEGYrHpUjSkHuTSgrQRUYQpX0qYpNGb9t6RJ4uUErUkbKI9i0AKY3ZbI+JNSnu/5fWPWGkGYrSPUnYekMsJhhIUoqUFBQ0gim4cFxQl4B0uSk0G379o8qkgCA/jMotyYEzDNdAKUl1f+39e0B6x2PTKo2pfGw8z+EJcRmcxV1Edk0H0gdRePJEBsOKWQxWojuox4Cj3jyYMyyQVKB0v1AfMUkHlKgGfzeAb5Fkhml0rLMQsKQbcUsfKrgEO9OlZVlEmTRSllQSAFrTWhqQKHTt3hRl3QkaSulaGhe79LVPrSDE44JoFG9lJ1Ibcs1fLeAttcv+1PsYyJD+o/50/7F/nGQElIn1sK3FQ4oSKeQq949+JcSDh0hwXmAghIGyybXqTakI5ONAAJmyy1yCRzagI2rAOZZl8QgA0H1JubCA2YLDCaousJSLm9+BFZkuBwyAxClPclSg5qB8oFNuzjziCwuMKF36TQt98PpOLNwp+4JP8AzvAdBw0iXqQuVNASalKnA7kEpNPmoTubvCTxaiXLndCgULQFMQAAr5VVfzt/daEsrMCnqUphQuWAcD9AHqQ8Ic3zkzZurRqQkAJBc0G9XvUwFErGhRvYgpIcF7GooTGpeLO2mm5SO+wH9weEKM5TwR6D93jxNzomwL1Dk8wDzE40SwVKZxQGh9iDYHbgwrM4F1K3q/6wnnYhSy6i8eQks7FvpAGYLDIUVKVYGg84cZJLlGadN2Lo2PB8onyiYhyxAfQX5uxF4YZDjCF6VL0g0Zq+/GzQF3LWm6kuAWKkWS+wFifXmCsJPBKQmYpKtVNR0oS9jqJYPVx2HMIJc4JFS7VCRUOC3UxGzwbh8TQoVMoDqSlIcFSmCurZgL2pAPsPOoKB6gKG5FtVacP2EFyV6bApepYajUXS52J3+sIsHMcEAdezHZq0vv8AfBuIxXw5ZIIFGlkq06TWjnZ/21g59nkppqmSQ5cOXdzcdjG/A5TKXRYU/IU30tC7FsVFhpD2BdvIwRKzJaRYON/0gPcmWqXOUgzCdDgVuxv7Q1x80fBUTRQYp/1PT6PAuX5bLWxmklSqllEM9RUbwJneD+EsJCypLOly5ANK96fdAEZctcyzID/MTy9Q9Cx2guV4WSqq8SEuNXyO9tXUVCrmgYwuyyeBLYaXBq/UbitaCG8pfRUVUQAzBlM5BHqPaAIy/IcNLLlc6YCOuydPFACWJ4MMMWjDplqCZaANyXWxTYKUsk3bt7QonY0l1WVVN2KgQ3NSN/8AmAMzzDoUxSrWzh/si9BuD+cAlxjgkOoHcagRWtNNGgZOHLOAW5anvGEEswuWHnw8VmCC9Xww/wAjpSwZQIcBjyxHpAT+Dy3WHKgl7O5f22gbF4YoUUlvSx8osRkk7Q2gjpcdJqHGmjbJu1oQZzglk6wno1GWl7kpPHq3oYBRIk6lM7C5PYXh/kiEJX0uN6m5Hfb0hHNlqlTCFCooYMyrEjWCHUQaB1U5IApAWyVpUwCu6iVsPRRLnYU9I+nGAAEK06jRA1O4cghSnJ3N+eIAM5wlIU7k3oAWJqfIR7RPYFSUoCSNLKUFK4KkpcMe7QDX/qjE/wD9U7/eYyJ/43aMgIzRHto6LkvglPwz8cy+n7QUKhVfmD1CWI4PYxR4bwTh1SpSBq+bUlRIKfhirqYfMxtTaA4opMfEkixI8i0dI8S/w+MpCFypiVoKNeqodLgaiGYXiHm4RoAGU61AKUSOCT9L1iry+SkUa1Deh2DaaE1atxEyqU1RDGTm5ADor7bv53A3gPfiDBoTM6GDhyxG/Zga3eFCpcOMLIXiVFSjpFhc+3Iva3EfMxygILianS9+Bs+7vSkB8yTIVTjVJ0kG1COCAfm2pu/aOhZZ4Uw6QHHxAvqXLX0gsLpTsRwe8J8oGiWDpcqZWpKQkF3epfudoeYfFlKUq+GgBiEnU5DUdr+hgG6PD+GWEj4ASXdSyEqKTsSH+YiytmiZ8TeDwEfGw4YOdTh1M5ehrVn2uYpJOJcsUyVumpBZ2qCDv39YaSMUJhsnWRRKiHQDRRBY6tqdoDkWEx6UjrJS9AohncMekD6wyw81IPSpIHyE2JCiXLG9PwgTxzlgRNKkg6SxFGDcsAGc8xLLWqlTS3qG+6Auk4+WjQ6g7EhjUt1fNbfkQFm00z0KWlTAJBKCkWBZ0qu4cehMR8mapLbpH2TavHFh7Q5Tm4EspSkuoMSWoDdvOAElS9Sgl7n6bw9ORS1yyZalawCQCQQpqkWDGJ1ExWsFIdT0HMOP6lMlJZUpaFEU1WD7g7wAeHx5QACCWsQW96fWPScLMxB1khIV0gq7bDmAFLcgckD3islynl0DhLbMRoqPXvTjmAmcdkU2WNSFagzkChA3OmrjuI9JzMgA1PTWu46X894ssFN1BmJBAID6gQGNlME1Y80iQ8TZf8KaSCllOWS4Y7htti1bwA680NGNCSSLmtLwHLOtkFQDOxV3sHEadMUmQYBCgUqKVB3JSNfSP8pGoMe2/uDTw94cEwGgUhgVoUrS5D6FBi6Sz1Dg2jo2W4GSJbS0lKiErSCwWkJI3VVnDnzpeE0oAHShWl0htLuNL1CGApzxSGUjFO6whYIGkr0g3FDyAd9vugLPBTAZwmrSGA0yyDQlbmZTnpFexjTmOSyp8kmaiUuaZrhVDoJVpAQQ2otRqAl3hJgsYgqlOSpabLFvlbqZq7epiiwU46QtctM1YXql6SwS/SGOwAve5ptAch8deCk4Za3WCkF9VCou5A0gvqPJYMAwrHOijQrcch2v3aP1TmGTmdJXLZIUtWtRCOlLEGhChUhq139Pz94vyxaC5CRUuEpAAa5Ju5PPvAacrxoIKQXYF3tXgvVhBSmA6gkAJo5AYu4dt+PSJQTlJ0h6Av8Av8oc4TM0k6WeoZjy7P3gDWPf6xkff64OZcZAXcnFlNkSmV/aouAzVbccQ2wWZKCQRMSpOkig6geWZnHER+DxDdOhH+Lp0qKm01IdrV7wwkZgToTqQkhkhQAAPdRsXo5tAWqMYoygkzCZakpSwQCa0U77EU7Ry/x1l0tE5Spc0LSvqSaWOzJSxYuHfb2rsHjEhb60pLgqDAancC4YVa0IfHMxOltISz0BAq9CXvT7IrAc+mojQoQzwOGE1bE9IZ2Zy+weKXCZbIoBKSdi4BJu97HZvSAkctxoCSml3atXpV6fvyj5icyUCCC5Nnc19/IxaTMhwy7ykg2okA3v0WZwCdu5ifzbwgkDVLURwlRcFrsosWar2gCsBihpAIBUAzuW1EVYbwyw+JCZmnQkONJMxVEk/acMzd4kMuxJlq+GpJpdyA2z2pUiHmFmi6WqlnUQbh3HdrQFLgccoqSNEtWhKrONQDnUS7lQ+4CGMnHAgHsNRS6VJL9jZgTEpJn0S4olJAZhdyCfePWLzZMksFgK6nazAUBIdz2gNPjKcudNqoaexNSBfSXam7uX2hLiMmZBWlRLVIPHL25gfCY34inLu7sVE0dyxuz96PDGfjwmWf7mod3I3D1cvWARy5JUWF4ZKyNTUUCeN93pfineAcvnh1B7htm7X38oZLx7D7qOKi1a7CAAy/FfDUoKoqntxDFeKXiUiUhj1/MaBNDvyQ9N6Qpw2DOImKV9gFyQkhzdiwJc7lqReZblqUS+kJJNAkEJoQSHCwxmA9QdnBBgEuI8GKEvWFr+IOoJYVZqsKgPzyIY5eoKAIWVDpDgMoWN90lyW8qRTTFJYpUVF2SaJmaTMFyFsUhfylILA2IiDxOM/l56pahoQolQcB0uOl7sRSu1eYB0AkTBLKulafiAEKZk6tQDkOyqsWv2gLP5YWhOvZVSpQ1F3FgeCD6AQYjFIXpKixSXBYFwpOkgkff2EIs9x6QkAEByGoHYbuALUgB8RgpBH9p5FfoT/wAQ98M/DSgkAAME6gkupv8AupW4+kSqsXUb1s59metS8PMkxZKFJmMlyWCBt2rtvWAopeKQA4+IlQoFDfvq1PaCZWLQFjTMmqSQAoBISfJtTHar1hOnFEAq1lLDShNXIVRXYBnc94J/mZaSlAXN+GdBndIfU3VpD2ALByHgH+FxikJlqC0rSSTpJDsCxCtNQ7OBDjKcelKk6JhQVKPSQ6SWO/BofMRGompShQPxErcbADRQ131O3pDpWIV8QmaC7BRUkJcFQCgQAGIIaneAucNjUsn488lkqLAES6FgVfDYMP8AMdzHL/4mSZWtS0hBSW0lDtq0tRm48rXixy3EKGpI0FJ2YpIcEqLBVNi23MQHj7GGZNWtMxaUqAcFCtKi3UAqpB7KaxgICcmB7FxQwVMEDzIDRpj7GRkB0CWQHLA9LEq2JI+Xk/mYLkTClKhSpDhnIZiC+3EROEztSR1gKIsCKNsKfS8M05+NIcUVyaqYs54apgLZGKZyoJcsobCrOPS/vEf4izMTFAJ0lKaJLMoDgjb/AI7wDjvEKpgIqmuxan47wBKKpimFSakn6kwB2W4pKSQSxJHkf1h1JxTgChHkaVDW8hWJrH5atFSxHIj5hscU0UHHO8BZS8dwBufW9xYEuD+UFy8U9A1Sw00cWSG1XZ7A/cYk5eYI/wDU93+6PM7MZAOpgtXl+JgCPGWCacACkqqCQbsaV9/uhGjEzEOLFtPDMzNB6MQJp1kh99gmAsymJKyUmlK+QAMB6mZqs0JenNQeX/CB5uIUr5i9X9TDTA4BFHDk82q7NHzM8rEs6kl0m16UFz3gExTBacumkPpJ87x8ksFpezxRontuO2zu7E7DiAkVAg8GPqFqWoJe5/ZhhmiQqaybn74EXJVLUFOCx2gLbK5CUpZOlgCk6T1bMQX6VM5PkYaSJ5oVCWAsaSmYkKdSQ0s6mClefD7RH4XMEkA6iC/zbg2PY0+/vB0rMg5U6VEkKZyTR3Z93fb8ICnTjykBlKTRPTK6UggFXSomqFWawLtHNs7xQmTVEBhYVJt3MFZxnBrKQCkMxcMWvvXv60hPKkqVYQG3DzplkqIEfMTJX8yi8e5LoLKo8FfzaaJFa/8AEAtVJUKlJHmIdZTiiHPzdNeB/bQccDmNSlOC9mrCsHl23aAtkHpDkgUsfsmpqaQZLmKV8VMtOlKqkOaJQ5ZyH3eJTB4/5jUJSlnJchth9BDuVmKVHUHY3el3AAHNoBxg9JCAQpD6ta6kKSGI6eAWB9IPwUwuCHohuQqtaeTf7YSpmghioXASCRY3YWfaNi84l1IClEBBKQTSwe3qYCgm4tMqW6lJJQpku9LanItWr7Rz/wAQYwTF6vi6n/fl6ffc7M9zVRT1J1JWAa0KSAwYjf0q3eBcBP0szM/EAsUqNaoOzRKfiK0ClCQBZ7/WDcu8NzJwcUBsr7O/rxXz4gEWmMi2/wCilf2o/wDIr8oyAhtEYlNaVPasNsPlxXNUkpLA2BJJ8qA23hxh1FBCfgzRwdBYs44ZubQEz/LrFShQHJSR9WgjLsQEEvu1fKOj/wBPUnoJZRTXVLJSoEdLrDuQq9BAWKyqRiHLBJYdaDaj1RQJFqqrAS2OxySgpBclrV3eFahDibkSkTvhLYb6qsRR2IBqHhr/ANKy1J6ZnXs7EE8OPMfpARplx4KYPxOGKCUmhBYwwyTCJIKiAXLBwG4uSGv+3gEYltcN6Rik7xeKwiJiSkp2cHSaXI+y9q3sDWI+bLYkd/3QwDHDYhBGpxye1n/GNGaYxJQEpIO/5V9h6QCjD6iyQ5Owj1i8vWgOpBSOTANkYCTpZQBLVLV93hRPmLllSNQIBob0uPoYY4XB4gosi1NSmLbPT8oU4hCwo6h1PXzgNsnDTH1sDvU1Y8CBcTMB3aGMzHAhwQORxCoaVzGJ0gm7PAestxK0KZIChcpNqX8qRX5ZmYDKOGoUu6Rq4appYg+h4jXlGUy3QZqer5UqQaHzTv3blossqlykTPhJBmBiRpTRK6AkAgAMnVQvtAc7zjLZ8+Z8YyikzCdQCSUo00S5FgU6TfmMl4Qy5hQAWSQCSOz1+u+xjreFkyviCWiYFOdTKTpAOn7Mxhegtt2jZj8olzBMC5adRYJJW+oVDhYABL7HisBxjMikoTSu1/2+zQqUmLXxD4TmpK5ilEgkkEpIASL6jyLMHtCcYaWEsUuWu9YBAtZNyY8wX/KlSylIc1aHWE8KLUOqlPLfb0gJmCJeMUN6O7WinPhHg+1W9oAxvheYgOBSAUjGqZP+VRUPW8b8GtSnU9TQsWegb7hSBVyCIyRMUguICkRKCpSkmzPb2I37+sTiJqk0B8oMRjVTOgMkbt2j3/KJ1JYqftX6MfugGmRZcAyyDquCHet3GpqH/iLHBTGvpY0Vpanm52484Q4NLMEpdRppYu/YJA9oa4WczEapaSNJLagSL2HLeTwDXR2lf7B/9o+wH/Myv7B7n8oyAgJGNT8ZfClUqfK7A2tFHJxpYvZi6kk0O3SAXIpfYmIFaYKkY+Yi4JFbuL997QHS8JmiqgddCkpUUBykAaS6dRC2BfbTBsjEpMvRJCEDUHJTqSv5rrLqYFgDWoFI5yjPgfmfkdmGxFY2T8/Sa0JIZTuaAigs3L8wFV4hmzEoSop6kqpoJU4UTq0seXJDbDiPGWpnL0qCS1OTpTS7Xeo5p5QP4cmCbWaRpCgepIIcH+5KqU9al4tpGYBJ6VpZJdIZw92VSjbenAgOf57kOIK5kxSG60p0lwolVN7DuTaEGFxKpZKT8pNSOBdmu8d7w2LTXUU/DUOpRW40rqo1DOKAP+kIPHPhRExCpslKlMAwCgo6buEkBg5rc0ftAc2GdJAOkdRtSgf1dhQe8KFzHcwXisIUEpUGIuIEmCAb5DiUpQpVHcuaUYbagfpDTFY8LlrSqoa48hZSrd3pxEbKxKpZLWNCI9zMZNWKAtQEgE7EAP3G3aAZozYEAkh9wT+UK8VitaieYz+nTHqA+nXfY/jf2jUcKtgdJY2pd3qORQ1gNEyHOR4UVK1oKRUDUHCti5SW/SFkjCKWWAPelvPiKHKcEhILkB6Gh7GgqSPaAfysaiWUrlJUVFlAEAgAXuORwKw5nZpNRMQZSEoU4o5OoqBVpCS9GdxCUYyVp+IlLqSelPUGD3NOYZZdmmImomukKUgBXxACSkEtcee8A/xuYrSUpMkO6dR1KOl7lEtVBTjzhviUrmdSZpUg1ZU1gDdJYF0kFqRLZFm08zGmzeghQ1ra5cDr2e/beDJSUyFicrSpNU6UqBah1Ko7c1gC/EeCGJlErWVpUGCjTSRUjsdx3EcizXBmWtKEkEmj6wSe5AFI7JPMsBa5U8KCgCyCztVWoAMmj+0cyznLh/MqURqGp9QVvQ/Lcd+8AZ4eytKEBUwI1kVLFXaw/SKSUkC+kKuC1ezUItzCnDTa6UknZtQSK0YEjneDZU4lgSeqy1TAAwooAqHIIBfa0A4w8sE0q1SwSaHmjhoKkYFCgBpJBGyumoLknzMKJWKepUSsAaVEvQAuCSxe1hzDjDTXLgsCwYMpOx57t2gIbx14a+CvUkEhQJpUAUor+0gfePWMl4cFYBs8dj8aJQvCA6WY/Io6C5ck66uafKfPaOQTkwDJcrpdvlr5NCmdi0qIZLPzp/8AkG9TaPc7ErUGUskcfu/rAM0QFbhJyFpTUNuUsVPZvweDMLOCWLuUqpLUkkNdT1YdxEllWZmVf5QDRqk/ZAYUL1eH8nMpVKqSS6aF9gTa4Y1/F4Bn8Qf5PaMgf+Zw/wD6iv8AZ+kZATnhvDpUsuKgFj6H0hzipCVS3KRxT/t9rm0fYyAjZyA5YbmNJTGRkB0vIJLywCSwSVcuWFyRDOXPOgAABnqBdjvzGRkA1M2ygAAdIKR8rFn6feK3C4ZMxJ1B+n7jSt4+xkBw/P5YE5YD0JDkkksTcku8JZgjIyA0S0ArSDYqAPvHRMpyGSFksT8RSQoFmY325jIyAaoQhK1pEtGkGxSDs17xqzLLZZQFaAFFKi4obD0jIyAhJ8gS0OmhNzvcxtynDgzS5UWGqp4H3RkZAOMuVoSGA6iQXSDRTgi1qmN2cTDJmFMolATWl/U7xkZAFT8QqdIllZqEkOnpdmLlrmt4d+GMEiZg3UKiYoehAeMjID7mB+FiWSzEFJSRRgogBvICILxLhwnFqUHqQWNRUcRkZAHS3CQly1C3MMpEhPwhMapnFFy2kBJa/ePkZAb8NOLo3AJABs1S3uTDfLUuxcguDSlQw2jIyA8+NAThVdaqFwxba1rVtHKVCMjIDWoRuwEhKtZIdmZ+8fIyA85lh0jSwZwXaF5TWPsZAedMZGRkB//Z"/>
          <p:cNvSpPr>
            <a:spLocks noChangeAspect="1" noChangeArrowheads="1"/>
          </p:cNvSpPr>
          <p:nvPr/>
        </p:nvSpPr>
        <p:spPr bwMode="auto">
          <a:xfrm>
            <a:off x="109389" y="-1259085"/>
            <a:ext cx="3455789" cy="263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data:image/jpeg;base64,/9j/4AAQSkZJRgABAQAAAQABAAD/2wCEAAkGBxQTEhUUExMWFhUXGB4YGBcYFx4aHhoaGB8ZGxcgHRgaHCggHh0lHR8YITEhJSosLi4uGh8zODMsNygtLisBCgoKBQUFDgUFDisZExkrKysrKysrKysrKysrKysrKysrKysrKysrKysrKysrKysrKysrKysrKysrKysrKysrK//AABEIAMQBAQMBIgACEQEDEQH/xAAcAAADAAMBAQEAAAAAAAAAAAAEBQYAAwcCAQj/xABBEAABAgQFAgQDBgQFAwQDAAABAhEAAyExBAUSQVEiYQZxgZETMqFCscHR4fAHFBVSI2JykvEWgpNTssLSF0NU/8QAFAEBAAAAAAAAAAAAAAAAAAAAAP/EABQRAQAAAAAAAAAAAAAAAAAAAAD/2gAMAwEAAhEDEQA/AOf5RgZZl65gCnozggCr1CuNjWB85y6WylJDKoTdrWALNHmQqZIQUzJJRUl2NSRudXBFqUgPHZi/SkO9OGPbaAVgMQeC8NcHnDMClJdRJJLMOH/GDMv8H4iYx0Mh6l7iny7l7bRRH+GSqdTlVAAk0uq/lRzATifErpUyQlvlDu5NA9uzwFmGdKmgAgMmx33P3kwzz3wPPww1LSWJZLVf1H2u3YwhOFLs1bNAE5TiKkOxd43ZvjH0pJch/QHaNEzJpgTqIBAuxBaNErBlRYU78QB3hycAtRPb29YsZWKmOPgzJSBu6WWTUVUxo9GEQC8MqUdQILdvwhpgc2Bo7Hg2ejNRrj6wHQ8I61ap05RKrqlgAOQj/wDYWNtIDFjpIZ42YvAkoBkz0pLJCVTUulzqAAUJmzkNXlt4jpGMRuLhulQG+qgZ7j8oJneIUIGohIUpioAk6m3A2U9XgBfFmHmJRLM2bKWvUpjLBA0kBrgP+oia/l1kOASOQI9ZlmXxVOzJFAOB3O57w2lYlISC4ZvpAIcPM0KfbejxT4HFpUliQ7A6QSx/da1uYm8SgqUooQopehYt6R4kYhcs/aSHrSu258oC0QRUaWWpYAJLBIszebe0MsMoVCCoJKk3Y1TcvsK084i8PnyhVQBLEEsSeB9Pu7xtmZ+6dLEgiztpuKEbs0A88T5wCAGBpYOGJDoUmuwKhaEuSzuLg1/P98Qpm4hSrkn8N6cVjS1XgKjOs3BMouCoBQURsCzfnGsZuhKT1BRIYAF6nngQsyzJps8slKqh3Z729DWtoqct/hzNWUgqQBqf5iCpCgAgsxYhTuLs+7QEnIxhRZiOD+kbUom4gvRhQbAeW8XM3+FU77BCyAXSlwXSzg6wG1ByDu4pE+rK52F0pmgIU5oSxvW/FoBHicEuWdK+HDFwQdwY0KTDvOsSFBCQQSlySLdTUB9D7x9yjCoKQpSQokn5qgN2tATcxEfZOKUizUtS0Ps+wiE6VJAS7gpFqNUDaFOBkBcwA2v+2gN6M+UBubs482rvXT9YK/qsxYTWrdWwOzNuG++DU5cg0IA86d3FGZx5wnUr4C1IIdqAvVtnpeA1ZhKUJgF3A0+VvpBIykFBOo6gH2b2aPQw65pCypKSG0i/vG1eP+G6VIOoUI29+IBV/Kdx7n8oyPX82uPsBdZpmgmJUlTkVHUADsQ5HS9duIVeGMolTHVMAIDs7M4ZgUqqWd2ZrQhxOcA/Kmr1e37tFdlWMT8NKQEJ3diwe7Fq+0BSysTLYJCQUgXHSxfZPH6Vh3hMSJgStBJKakMQAS6a87xGSMzYgFavhlQJAb1IFnZ2hnLLj4ksqCVEpSSznSxsCzih4gLES1YjSmYBpALhKlJdRtba945H4rywYbEszJHTcEO3YB719e0XeFzBQ1OpmKSdAZR5oLg9omf4hYoEoTKH+HoAUQKBTqOk8Gx7wCcYgIlkkiopUF3doR4SeEqOqxF+OI1EQXgMEFgqUSA7AD84Dxjp6NJDgk8QuwqUuQaPYmG2IyXqGg9Jq52a7wPjMoKE6gdQ3oxD23tAC4qWlCWBGo8HaANMMsBgNaqjpH4ci8OpuUSigsGPPlartzy7QEtJklaglIcmLHJvDaUsV3u59NTB2o94B8LpRL+IpQdYOkdqA/f+EOzmDkuTWjdXUwUFAj5R81CO3EAyTlsu5c+oZLXB0mimYh+Y1z8DLIrpYizvepskhmqK7wv/AKnvX5SCCenvUM5JDv6QDmOfaBu9wAqhe7NZI2gEWPwqUTFpTUBRA8oGKBHlWIKiSS5NSe5j4VwH1UHZJlxnTANClJO9QP8AcIWLVFZ4UkICNRFTcmnenS8BaZNh5cpKUhKklN1dh/mag7EcxQYXFOKpSQ/UQWDfZIYl6tttElKxBIFlElglRJU+zJFntveDpWJGqqNJDsmqikgsEF2oTwIC1wuYECo0lXSotWrAKdLNRo25pgZeJlaQkIWiWoS1FIdJrXUo6QDWhqXe0SmCxYBospoOlXTV9j2Pe0PMBjrayxH2dRKSaiqB1aXbnmA47n2W/AmGW5LXOnTW9KlxasJhjlSwQGI4MX/8T0AzwxUkq+ypO5AKiVAmm4FacRD4zBoGkiY5BDuGHeAoMmQwC1p1LO9NwWAJNga24eCcxylKh8SWgJmhhpepKnooANwzt+ELMPMG2h0MUkpcJsS6u/Nbd4d4KeAAUmUEl2PxCh1HpUNSlVJAdjakBNrzhCRRwXPT37gilHDwgxU8zFk7qP6CHnivCBKwtNQrpJZnUHD05b6d4Y+E/D4UNc1GpJbpKWII82LVHm0AJk2UYicOlBoL7Agsx4etYfL8Az5pdSkDoDFybXLszOaVisw81KQAG6bkpIDH/TT1hphsYkgfaAILJFGBcEENQcdoDm3/AONsTwr/AMZjI7F/Oft4yA/LywxilynFlSAgqSSAVHa9hx6DmA8pwyTqUoAl2APvvTiNq0KBdFA+osPM3bdvrAPRjH1FSQ5A0hPSA16XNIKknQrXLX8qksoU6jUMDwxHpE/JzgFgtPUekN2pbZ7QSc1lMCCQ9A433c8QFXhp6kKYqHTqD6dTmpFth+kJMwzgrnFQdKh0kEGrfKbm4rCbM/EBJSmUQUgFOkPUhgkn6fWPGUZUpZKlKLnYEitGBJHEAy8Uy0dCgAFKB1NYszFhY1L+UKcFjtHSX0u9NuacRUy1B9MqSJh1NqJCUAjbUQ6iKghIPcAwZiclkTUNplomVZaGANQPlBqPr5WIRxzcFdiEM1q+bfhHzHZklSNKXLsCWYMC+8eJ2FAJBDEUPpAq5YEB7yzGBJUlVAbFt2N6wbiMzRXqFGNAC4V3FL8DeE8yXGmTglTFhCA6jb9TsID1IzEoWo3Cjt949IKmZsGoTtSv3R4xfh6dLPUkAGynp5ecaMNlx+KlCg72Y8ebP5UgNsudMmlk0dy59P08oMyvw1NmK/xUrSHA73rf29RFdkOSSnABIWKmrlKUgFKgmxOzs43DB4qsCFKHw1S6Dq1FTFSBU6kpurQKeUBzeV4HnhS0qQoKSTpAKXKRSo2LkexhXNyGclSk6S6QCfUA0/e0dpwiwslJC0KSEhClpCzpJqalgBSvAvG6ZlqZsrQtSUoSPhuHPU19YBbpI5D+UB+fJksxUeHp50BwUjtuLXb9ubtBXi3IJcgAJUKOAdJdfBctcObccxO5ZiBLXb17fvaAsEzHdwQpiAB1EnhTkN0vUcWg2ROI+VUv5CWOg9KiKEtWYH8wOGhQmaFJICqOCGtwSXqf1glCwVVASkuekaWcMlia6bPveAeYfEGju2npOkDVUtqc8E1HAGzw9y3E7BiUhgSA7OSxaxpQvErhSdIDqLHTejXQ3FdUF5jmwlS1FwpRSFAU2vsS4d7bDgwE7/EHNdU46FEoBcdeqoDKCgzhQLvVoI8JYHCrAOKlfFKqsVqSANm0EV84kcRifiTSoi9WLGvsIMw+bTJdglXDvT2MBY5r4ckS8QoIxCkSgykN/iKDiqWJSGalS/YtVZMSJaihRlmp+ESCARYukVDNvR4V4fxE3VORqrVTH0sRHheZpmKBQNKRYM5IckgknvbiA2Z3NEwAEpNj06gHo5IZwSXAYWijwC0ploHSBpDhiX8jvuA4tEXm+IGmrEbADSPJvevnDvJsdqlodxpDAPZ7Vu2/pAU0rHDdRCQ5CdOtqMHcb0D7Xg7C4/5f8RIIdiC1tVFdyLekTKcSakrU4SwZzswDvQNq9oMlzlEjq6iQkI0MW0sg6QNNQWG7ufMKD+oJ/YjIntauR7R9gIPDYjQpy5SaEORch/pG/EZokhkglR96u/raBVRqw6gJiXFH7fjAbpWVTFVDP51gSZKUKF6bccxaYGaHuG8xvQOKCgeoepAhR4kKfinTxUcGAX5JgtZKizWqbd/3wYqsnnhR1IDpFEm2si/YCjCtSITYDDFeG0pIS5ZR7PWrXh1hpQACQCUpDAFk0KWLE0JtervAN04gkEMsOCop1EKoWo3TprvuHj7jc2EtBWSog2SX6nABD8gi5reFeIzFEpL6mIAAuFvuNQvEzi8wVNUVE+Qe3694DdNnkuTclz5mGOR5WiYNc09LsAD9aOW9DCFa4ZZTmoCNBLM9HUHHpS5FKkwDfOchkiWpctwU1IJAbZiSzMxLXrCDJsT8Nau4vw1b8Q0zDO9KCAtRoQEkstLvUHzc+sTCMSxe7hj6wDrNM1KhpBo4o7h/LnaGPh3EAh9CyAW+ajiqmejNT1iSmYgUABuO31H3xVZPiiUArqCbA0NC9fIX8oCpwpUsJm4cGX1KOtwFPs5UaA82g2cJ4no0TSSFBqOFFXzl7NeJlckTEJMkTCkUUbdRFA/DQwXmeKlLloRMKSgJSyQEubKDge5gKZGOmfGCCgFHWFfD6VK0guVA7bsaQfl6ka1fBIWAxKAdKAr5RqB+Zyew3eJ7C+ItE4pVJAQv/DKwSVJej7P6iGEopTMWqXMSqYkoQCkHTUsNTM7lqEbwGzxDgkz5QJw7JYgOoLZSHNil7Ow8+8cWzaUAtWnn1HskD2DR26ZmClBKlSJLlBNNSdL3N3ck0IpHJfFmKQucrT9lSkkEWYs2q6t4BNhcyUg1cigvxv8AvaGkrxKB1M6rfgGpZton5sMMkwKTMGvhwO5tAUkjNpinCJRt0qJA5a9r25MT2b42epWmaFJN2JelWY8Xt+EdIw6pRlgIVpcdVA4ICm0lSmS5JuCPK8EYvJ8POToWNel2IfUPnBL0pqSQL2HMByDDKOrzENZCCdo3+Ick/lprA6kfMhbXD78Ht5cw3yvLypqerQA2Fyr4iSkiig3lwYlMVhFyVqQp0qSWP74N463gsvSnesZm2Q4fFABZMuYAwmBjThQ3HsYDji3NyT5mCstxplKdy3AMVuP/AIc4xLmWhM9PMpYJb/QohT9gDEnPwSkkhSSCCxBDEHgg2MBU4PMErZT1ayu3a1oZyB5uSG3+jXjnyUqSXFDBEvMZqbKPn9KQHQNJ5T7CMjnn87N/vV7mMgGWAy4zeonSjdTe7bU5MUeEyXDIbXLBLmq1XZnLEsQxJLNbygCVOSKBKQw5IDUoxftXtaGOFxAB2rU2BUaB+6ifK+7wDhOUYZYKVI0OCApCgk9iGURQ1FN2aI3NcmmInTJYCphTXUkEuDUH2ixkZkGYMw7uH/0gtWh1H6bKJec/EmqWCSHDHsKV82gJjB4kyiQQSnjg70MFzc5oyU+4Zva8O8RhZWJnKU+kBgWpqUL0N6NUR4zDwpollaF6muCGPt6G7fmE1h1GZNHxCVXNYtcDiZa5ZlzQCliHI+U7EcERErlEEEFiLGPczGzCGJDG7BiYDXOWIp/D0hMlOphrUHUe1yLWAZ2NXPESKfnQOVD7xFVJnU3O9HNRUF6cbC72gG+Zy0T5RCw9HSti4JYgvoG9w7fhAzpbEg7UiuEw1NX50kVU5JCnKgexoCIlszmD45exIJ+jwAa5ZACtJ0vdqfc0Psoxql0YhNq3UG7D9IGxePJDPS3ZoWYXHqSsMpkh6djtAVa0gIAQrUXdTXADgD3g5eaz5Jl6D8IoQG0pAr3pe9bwlw+KSAovUgVaz7t7Qww86YQsrOoltJUqxrVjyPSAcpzhCJslS5IUWBmHUXUpT1A2uKdu8MMNJMuaVoUHCAoNXUkkF1DctXmEeEx6lrUZiUjpISQ3SQKmlSGc+cbMACkpWhTqUSkKBZgOE3NIB/Lx0z4YJ0qLlf2tyQEkg05btWOZ55i0zV6kgVd+nSf+6rEjkQ9znPSEpllSz0k6gqqXNK3dxUvakSU+cVF1Ek8mAGmQZgswCGJ1OA1N+PwjTIkFZawFzHrE5eUjU7j7uICowObg2U4/1bU+YMaM97PDVOeKCalbOWOsAhyCHOzV5Ec3MqPctJepNjeAps5zNeKnJTKMxemgIcmp6jT7I5iiTPVKAQVEFnVp6iHtV+GLA7xMYVCkpQxKQUghIpd6qa6m5tBksmAohjO/raPKMQSbwlGIIjfhJ/UHgK3AY0oNCSeXjZ/EPL5c/BDErZOJRYtWZLBSlWo8pKkkE1uPJFLxxeka/FvjBEzCpwyUhSwepY2S4Vp7nUAezd4CBmIjSqXG1c2N6cDMK9GhQUz1BoGJemzAwAOiMgz+TX/b90fYC1T4ISoApn9e2vSUklmqGbeuzUEJ5koyi0w6SLgkc1aldmO4ijwmdBVUyRKGkOgLNC39yyKO32noBCjx5JCzLnaanoVdzuglyf8AMHc0AgE+KxZmApSS32jWr3AclgYSqls7EjyMGJnaRTeNDFRYAk8CAdZFjCJYSnXR6ay3t5aqd4dYrNQmSoXBDMC+5I+YDZm1Avp2iMXgZ8t1fCmACpOkkBuWt6wxyLLytlzQpbMUoO4Ysa3ZhejfQNGGwk2a5ly1KAuQKD1tB58K4hneWOxWQXpT5b1FIo5M+4+GToYKCQFAh2br/tNaC8Fpxt9KlFOohbr0nYdJNtqC9RAQmP8ADGJl9bIXpP2FE/KQ9CBu0FS1FQHcU3bux3d94rZ+ajSCtSa261GodIADjgGr1iLzDEplz1pA6CQewdnDfu8AUVNtxdN/Orlt3iazGY8w+0H4nMktQgnt+g/bQuwUgzFsyiCakAm/3QHyTKmLs5FA4Ds9POD5eQLZzT9/Q9jFnlOWS5aRRL6nUp2ILccfnDMYUUv/AKmcF96QHOEYNcs80P0Yh/aN0vHEkaxQnS55a/P7EXk3K0qegJ9jV4AzHw2NNBUJJAqT+/0gJwZukhIKWGpqtQCNK8+UdKgAGUXTdx/qaAJ+CKCxDRqlyhqAO8B6OIJABsKCMMVOTSUqBSsOlqg/Ru8KcPhCmYBMQQGJAUGdm94ADBz9BLvpPEGYrHpUjSkHuTSgrQRUYQpX0qYpNGb9t6RJ4uUErUkbKI9i0AKY3ZbI+JNSnu/5fWPWGkGYrSPUnYekMsJhhIUoqUFBQ0gim4cFxQl4B0uSk0G379o8qkgCA/jMotyYEzDNdAKUl1f+39e0B6x2PTKo2pfGw8z+EJcRmcxV1Edk0H0gdRePJEBsOKWQxWojuox4Cj3jyYMyyQVKB0v1AfMUkHlKgGfzeAb5Fkhml0rLMQsKQbcUsfKrgEO9OlZVlEmTRSllQSAFrTWhqQKHTt3hRl3QkaSulaGhe79LVPrSDE44JoFG9lJ1Ibcs1fLeAttcv+1PsYyJD+o/50/7F/nGQElIn1sK3FQ4oSKeQq949+JcSDh0hwXmAghIGyybXqTakI5ONAAJmyy1yCRzagI2rAOZZl8QgA0H1JubCA2YLDCaousJSLm9+BFZkuBwyAxClPclSg5qB8oFNuzjziCwuMKF36TQt98PpOLNwp+4JP8AzvAdBw0iXqQuVNASalKnA7kEpNPmoTubvCTxaiXLndCgULQFMQAAr5VVfzt/daEsrMCnqUphQuWAcD9AHqQ8Ic3zkzZurRqQkAJBc0G9XvUwFErGhRvYgpIcF7GooTGpeLO2mm5SO+wH9weEKM5TwR6D93jxNzomwL1Dk8wDzE40SwVKZxQGh9iDYHbgwrM4F1K3q/6wnnYhSy6i8eQks7FvpAGYLDIUVKVYGg84cZJLlGadN2Lo2PB8onyiYhyxAfQX5uxF4YZDjCF6VL0g0Zq+/GzQF3LWm6kuAWKkWS+wFifXmCsJPBKQmYpKtVNR0oS9jqJYPVx2HMIJc4JFS7VCRUOC3UxGzwbh8TQoVMoDqSlIcFSmCurZgL2pAPsPOoKB6gKG5FtVacP2EFyV6bApepYajUXS52J3+sIsHMcEAdezHZq0vv8AfBuIxXw5ZIIFGlkq06TWjnZ/21g59nkppqmSQ5cOXdzcdjG/A5TKXRYU/IU30tC7FsVFhpD2BdvIwRKzJaRYON/0gPcmWqXOUgzCdDgVuxv7Q1x80fBUTRQYp/1PT6PAuX5bLWxmklSqllEM9RUbwJneD+EsJCypLOly5ANK96fdAEZctcyzID/MTy9Q9Cx2guV4WSqq8SEuNXyO9tXUVCrmgYwuyyeBLYaXBq/UbitaCG8pfRUVUQAzBlM5BHqPaAIy/IcNLLlc6YCOuydPFACWJ4MMMWjDplqCZaANyXWxTYKUsk3bt7QonY0l1WVVN2KgQ3NSN/8AmAMzzDoUxSrWzh/si9BuD+cAlxjgkOoHcagRWtNNGgZOHLOAW5anvGEEswuWHnw8VmCC9Xww/wAjpSwZQIcBjyxHpAT+Dy3WHKgl7O5f22gbF4YoUUlvSx8osRkk7Q2gjpcdJqHGmjbJu1oQZzglk6wno1GWl7kpPHq3oYBRIk6lM7C5PYXh/kiEJX0uN6m5Hfb0hHNlqlTCFCooYMyrEjWCHUQaB1U5IApAWyVpUwCu6iVsPRRLnYU9I+nGAAEK06jRA1O4cghSnJ3N+eIAM5wlIU7k3oAWJqfIR7RPYFSUoCSNLKUFK4KkpcMe7QDX/qjE/wD9U7/eYyJ/43aMgIzRHto6LkvglPwz8cy+n7QUKhVfmD1CWI4PYxR4bwTh1SpSBq+bUlRIKfhirqYfMxtTaA4opMfEkixI8i0dI8S/w+MpCFypiVoKNeqodLgaiGYXiHm4RoAGU61AKUSOCT9L1iry+SkUa1Deh2DaaE1atxEyqU1RDGTm5ADor7bv53A3gPfiDBoTM6GDhyxG/Zga3eFCpcOMLIXiVFSjpFhc+3Iva3EfMxygILianS9+Bs+7vSkB8yTIVTjVJ0kG1COCAfm2pu/aOhZZ4Uw6QHHxAvqXLX0gsLpTsRwe8J8oGiWDpcqZWpKQkF3epfudoeYfFlKUq+GgBiEnU5DUdr+hgG6PD+GWEj4ASXdSyEqKTsSH+YiytmiZ8TeDwEfGw4YOdTh1M5ehrVn2uYpJOJcsUyVumpBZ2qCDv39YaSMUJhsnWRRKiHQDRRBY6tqdoDkWEx6UjrJS9AohncMekD6wyw81IPSpIHyE2JCiXLG9PwgTxzlgRNKkg6SxFGDcsAGc8xLLWqlTS3qG+6Auk4+WjQ6g7EhjUt1fNbfkQFm00z0KWlTAJBKCkWBZ0qu4cehMR8mapLbpH2TavHFh7Q5Tm4EspSkuoMSWoDdvOAElS9Sgl7n6bw9ORS1yyZalawCQCQQpqkWDGJ1ExWsFIdT0HMOP6lMlJZUpaFEU1WD7g7wAeHx5QACCWsQW96fWPScLMxB1khIV0gq7bDmAFLcgckD3islynl0DhLbMRoqPXvTjmAmcdkU2WNSFagzkChA3OmrjuI9JzMgA1PTWu46X894ssFN1BmJBAID6gQGNlME1Y80iQ8TZf8KaSCllOWS4Y7htti1bwA680NGNCSSLmtLwHLOtkFQDOxV3sHEadMUmQYBCgUqKVB3JSNfSP8pGoMe2/uDTw94cEwGgUhgVoUrS5D6FBi6Sz1Dg2jo2W4GSJbS0lKiErSCwWkJI3VVnDnzpeE0oAHShWl0htLuNL1CGApzxSGUjFO6whYIGkr0g3FDyAd9vugLPBTAZwmrSGA0yyDQlbmZTnpFexjTmOSyp8kmaiUuaZrhVDoJVpAQQ2otRqAl3hJgsYgqlOSpabLFvlbqZq7epiiwU46QtctM1YXql6SwS/SGOwAve5ptAch8deCk4Za3WCkF9VCou5A0gvqPJYMAwrHOijQrcch2v3aP1TmGTmdJXLZIUtWtRCOlLEGhChUhq139Pz94vyxaC5CRUuEpAAa5Ju5PPvAacrxoIKQXYF3tXgvVhBSmA6gkAJo5AYu4dt+PSJQTlJ0h6Av8Av8oc4TM0k6WeoZjy7P3gDWPf6xkff64OZcZAXcnFlNkSmV/aouAzVbccQ2wWZKCQRMSpOkig6geWZnHER+DxDdOhH+Lp0qKm01IdrV7wwkZgToTqQkhkhQAAPdRsXo5tAWqMYoygkzCZakpSwQCa0U77EU7Ry/x1l0tE5Spc0LSvqSaWOzJSxYuHfb2rsHjEhb60pLgqDAancC4YVa0IfHMxOltISz0BAq9CXvT7IrAc+mojQoQzwOGE1bE9IZ2Zy+weKXCZbIoBKSdi4BJu97HZvSAkctxoCSml3atXpV6fvyj5icyUCCC5Nnc19/IxaTMhwy7ykg2okA3v0WZwCdu5ifzbwgkDVLURwlRcFrsosWar2gCsBihpAIBUAzuW1EVYbwyw+JCZmnQkONJMxVEk/acMzd4kMuxJlq+GpJpdyA2z2pUiHmFmi6WqlnUQbh3HdrQFLgccoqSNEtWhKrONQDnUS7lQ+4CGMnHAgHsNRS6VJL9jZgTEpJn0S4olJAZhdyCfePWLzZMksFgK6nazAUBIdz2gNPjKcudNqoaexNSBfSXam7uX2hLiMmZBWlRLVIPHL25gfCY34inLu7sVE0dyxuz96PDGfjwmWf7mod3I3D1cvWARy5JUWF4ZKyNTUUCeN93pfineAcvnh1B7htm7X38oZLx7D7qOKi1a7CAAy/FfDUoKoqntxDFeKXiUiUhj1/MaBNDvyQ9N6Qpw2DOImKV9gFyQkhzdiwJc7lqReZblqUS+kJJNAkEJoQSHCwxmA9QdnBBgEuI8GKEvWFr+IOoJYVZqsKgPzyIY5eoKAIWVDpDgMoWN90lyW8qRTTFJYpUVF2SaJmaTMFyFsUhfylILA2IiDxOM/l56pahoQolQcB0uOl7sRSu1eYB0AkTBLKulafiAEKZk6tQDkOyqsWv2gLP5YWhOvZVSpQ1F3FgeCD6AQYjFIXpKixSXBYFwpOkgkff2EIs9x6QkAEByGoHYbuALUgB8RgpBH9p5FfoT/wAQ98M/DSgkAAME6gkupv8AupW4+kSqsXUb1s59metS8PMkxZKFJmMlyWCBt2rtvWAopeKQA4+IlQoFDfvq1PaCZWLQFjTMmqSQAoBISfJtTHar1hOnFEAq1lLDShNXIVRXYBnc94J/mZaSlAXN+GdBndIfU3VpD2ALByHgH+FxikJlqC0rSSTpJDsCxCtNQ7OBDjKcelKk6JhQVKPSQ6SWO/BofMRGompShQPxErcbADRQ131O3pDpWIV8QmaC7BRUkJcFQCgQAGIIaneAucNjUsn488lkqLAES6FgVfDYMP8AMdzHL/4mSZWtS0hBSW0lDtq0tRm48rXixy3EKGpI0FJ2YpIcEqLBVNi23MQHj7GGZNWtMxaUqAcFCtKi3UAqpB7KaxgICcmB7FxQwVMEDzIDRpj7GRkB0CWQHLA9LEq2JI+Xk/mYLkTClKhSpDhnIZiC+3EROEztSR1gKIsCKNsKfS8M05+NIcUVyaqYs54apgLZGKZyoJcsobCrOPS/vEf4izMTFAJ0lKaJLMoDgjb/AI7wDjvEKpgIqmuxan47wBKKpimFSakn6kwB2W4pKSQSxJHkf1h1JxTgChHkaVDW8hWJrH5atFSxHIj5hscU0UHHO8BZS8dwBufW9xYEuD+UFy8U9A1Sw00cWSG1XZ7A/cYk5eYI/wDU93+6PM7MZAOpgtXl+JgCPGWCacACkqqCQbsaV9/uhGjEzEOLFtPDMzNB6MQJp1kh99gmAsymJKyUmlK+QAMB6mZqs0JenNQeX/CB5uIUr5i9X9TDTA4BFHDk82q7NHzM8rEs6kl0m16UFz3gExTBacumkPpJ87x8ksFpezxRontuO2zu7E7DiAkVAg8GPqFqWoJe5/ZhhmiQqaybn74EXJVLUFOCx2gLbK5CUpZOlgCk6T1bMQX6VM5PkYaSJ5oVCWAsaSmYkKdSQ0s6mClefD7RH4XMEkA6iC/zbg2PY0+/vB0rMg5U6VEkKZyTR3Z93fb8ICnTjykBlKTRPTK6UggFXSomqFWawLtHNs7xQmTVEBhYVJt3MFZxnBrKQCkMxcMWvvXv60hPKkqVYQG3DzplkqIEfMTJX8yi8e5LoLKo8FfzaaJFa/8AEAtVJUKlJHmIdZTiiHPzdNeB/bQccDmNSlOC9mrCsHl23aAtkHpDkgUsfsmpqaQZLmKV8VMtOlKqkOaJQ5ZyH3eJTB4/5jUJSlnJchth9BDuVmKVHUHY3el3AAHNoBxg9JCAQpD6ta6kKSGI6eAWB9IPwUwuCHohuQqtaeTf7YSpmghioXASCRY3YWfaNi84l1IClEBBKQTSwe3qYCgm4tMqW6lJJQpku9LanItWr7Rz/wAQYwTF6vi6n/fl6ffc7M9zVRT1J1JWAa0KSAwYjf0q3eBcBP0szM/EAsUqNaoOzRKfiK0ClCQBZ7/WDcu8NzJwcUBsr7O/rxXz4gEWmMi2/wCilf2o/wDIr8oyAhtEYlNaVPasNsPlxXNUkpLA2BJJ8qA23hxh1FBCfgzRwdBYs44ZubQEz/LrFShQHJSR9WgjLsQEEvu1fKOj/wBPUnoJZRTXVLJSoEdLrDuQq9BAWKyqRiHLBJYdaDaj1RQJFqqrAS2OxySgpBclrV3eFahDibkSkTvhLYb6qsRR2IBqHhr/ANKy1J6ZnXs7EE8OPMfpARplx4KYPxOGKCUmhBYwwyTCJIKiAXLBwG4uSGv+3gEYltcN6Rik7xeKwiJiSkp2cHSaXI+y9q3sDWI+bLYkd/3QwDHDYhBGpxye1n/GNGaYxJQEpIO/5V9h6QCjD6iyQ5Owj1i8vWgOpBSOTANkYCTpZQBLVLV93hRPmLllSNQIBob0uPoYY4XB4gosi1NSmLbPT8oU4hCwo6h1PXzgNsnDTH1sDvU1Y8CBcTMB3aGMzHAhwQORxCoaVzGJ0gm7PAestxK0KZIChcpNqX8qRX5ZmYDKOGoUu6Rq4appYg+h4jXlGUy3QZqer5UqQaHzTv3blossqlykTPhJBmBiRpTRK6AkAgAMnVQvtAc7zjLZ8+Z8YyikzCdQCSUo00S5FgU6TfmMl4Qy5hQAWSQCSOz1+u+xjreFkyviCWiYFOdTKTpAOn7Mxhegtt2jZj8olzBMC5adRYJJW+oVDhYABL7HisBxjMikoTSu1/2+zQqUmLXxD4TmpK5ilEgkkEpIASL6jyLMHtCcYaWEsUuWu9YBAtZNyY8wX/KlSylIc1aHWE8KLUOqlPLfb0gJmCJeMUN6O7WinPhHg+1W9oAxvheYgOBSAUjGqZP+VRUPW8b8GtSnU9TQsWegb7hSBVyCIyRMUguICkRKCpSkmzPb2I37+sTiJqk0B8oMRjVTOgMkbt2j3/KJ1JYqftX6MfugGmRZcAyyDquCHet3GpqH/iLHBTGvpY0Vpanm52484Q4NLMEpdRppYu/YJA9oa4WczEapaSNJLagSL2HLeTwDXR2lf7B/9o+wH/Myv7B7n8oyAgJGNT8ZfClUqfK7A2tFHJxpYvZi6kk0O3SAXIpfYmIFaYKkY+Yi4JFbuL997QHS8JmiqgddCkpUUBykAaS6dRC2BfbTBsjEpMvRJCEDUHJTqSv5rrLqYFgDWoFI5yjPgfmfkdmGxFY2T8/Sa0JIZTuaAigs3L8wFV4hmzEoSop6kqpoJU4UTq0seXJDbDiPGWpnL0qCS1OTpTS7Xeo5p5QP4cmCbWaRpCgepIIcH+5KqU9al4tpGYBJ6VpZJdIZw92VSjbenAgOf57kOIK5kxSG60p0lwolVN7DuTaEGFxKpZKT8pNSOBdmu8d7w2LTXUU/DUOpRW40rqo1DOKAP+kIPHPhRExCpslKlMAwCgo6buEkBg5rc0ftAc2GdJAOkdRtSgf1dhQe8KFzHcwXisIUEpUGIuIEmCAb5DiUpQpVHcuaUYbagfpDTFY8LlrSqoa48hZSrd3pxEbKxKpZLWNCI9zMZNWKAtQEgE7EAP3G3aAZozYEAkh9wT+UK8VitaieYz+nTHqA+nXfY/jf2jUcKtgdJY2pd3qORQ1gNEyHOR4UVK1oKRUDUHCti5SW/SFkjCKWWAPelvPiKHKcEhILkB6Gh7GgqSPaAfysaiWUrlJUVFlAEAgAXuORwKw5nZpNRMQZSEoU4o5OoqBVpCS9GdxCUYyVp+IlLqSelPUGD3NOYZZdmmImomukKUgBXxACSkEtcee8A/xuYrSUpMkO6dR1KOl7lEtVBTjzhviUrmdSZpUg1ZU1gDdJYF0kFqRLZFm08zGmzeghQ1ra5cDr2e/beDJSUyFicrSpNU6UqBah1Ko7c1gC/EeCGJlErWVpUGCjTSRUjsdx3EcizXBmWtKEkEmj6wSe5AFI7JPMsBa5U8KCgCyCztVWoAMmj+0cyznLh/MqURqGp9QVvQ/Lcd+8AZ4eytKEBUwI1kVLFXaw/SKSUkC+kKuC1ezUItzCnDTa6UknZtQSK0YEjneDZU4lgSeqy1TAAwooAqHIIBfa0A4w8sE0q1SwSaHmjhoKkYFCgBpJBGyumoLknzMKJWKepUSsAaVEvQAuCSxe1hzDjDTXLgsCwYMpOx57t2gIbx14a+CvUkEhQJpUAUor+0gfePWMl4cFYBs8dj8aJQvCA6WY/Io6C5ck66uafKfPaOQTkwDJcrpdvlr5NCmdi0qIZLPzp/8AkG9TaPc7ErUGUskcfu/rAM0QFbhJyFpTUNuUsVPZvweDMLOCWLuUqpLUkkNdT1YdxEllWZmVf5QDRqk/ZAYUL1eH8nMpVKqSS6aF9gTa4Y1/F4Bn8Qf5PaMgf+Zw/wD6iv8AZ+kZATnhvDpUsuKgFj6H0hzipCVS3KRxT/t9rm0fYyAjZyA5YbmNJTGRkB0vIJLywCSwSVcuWFyRDOXPOgAABnqBdjvzGRkA1M2ygAAdIKR8rFn6feK3C4ZMxJ1B+n7jSt4+xkBw/P5YE5YD0JDkkksTcku8JZgjIyA0S0ArSDYqAPvHRMpyGSFksT8RSQoFmY325jIyAaoQhK1pEtGkGxSDs17xqzLLZZQFaAFFKi4obD0jIyAhJ8gS0OmhNzvcxtynDgzS5UWGqp4H3RkZAOMuVoSGA6iQXSDRTgi1qmN2cTDJmFMolATWl/U7xkZAFT8QqdIllZqEkOnpdmLlrmt4d+GMEiZg3UKiYoehAeMjID7mB+FiWSzEFJSRRgogBvICILxLhwnFqUHqQWNRUcRkZAHS3CQly1C3MMpEhPwhMapnFFy2kBJa/ePkZAb8NOLo3AJABs1S3uTDfLUuxcguDSlQw2jIyA8+NAThVdaqFwxba1rVtHKVCMjIDWoRuwEhKtZIdmZ+8fIyA85lh0jSwZwXaF5TWPsZAedMZGRkB//Z"/>
          <p:cNvSpPr>
            <a:spLocks noChangeAspect="1" noChangeArrowheads="1"/>
          </p:cNvSpPr>
          <p:nvPr/>
        </p:nvSpPr>
        <p:spPr bwMode="auto">
          <a:xfrm>
            <a:off x="216545" y="-1151929"/>
            <a:ext cx="3455789" cy="263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24405" y="611392"/>
            <a:ext cx="844548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‘Long Tail’</a:t>
            </a:r>
            <a:r>
              <a:rPr lang="en-US" sz="2200" dirty="0"/>
              <a:t>:  Collected in the field &amp; lab by many individuals and scientific teams.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Heterogeneity</a:t>
            </a:r>
            <a:r>
              <a:rPr lang="en-US" sz="2200" dirty="0"/>
              <a:t>: Many kinds of measurements &amp; methods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Distributed Scientific Expertise </a:t>
            </a:r>
            <a:r>
              <a:rPr lang="en-US" sz="2200" dirty="0"/>
              <a:t>by proxy type, archive type, region, time period, and/or taxonomic group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Commonality</a:t>
            </a:r>
            <a:r>
              <a:rPr lang="en-US" sz="2200" dirty="0"/>
              <a:t>:  All involve measurements of </a:t>
            </a:r>
            <a:r>
              <a:rPr lang="en-US" sz="2200" i="1" dirty="0"/>
              <a:t>proxies</a:t>
            </a:r>
            <a:r>
              <a:rPr lang="en-US" sz="2200" dirty="0"/>
              <a:t> in various geological </a:t>
            </a:r>
            <a:r>
              <a:rPr lang="en-US" sz="2200" i="1" dirty="0"/>
              <a:t>archives</a:t>
            </a:r>
            <a:r>
              <a:rPr lang="en-US" sz="2200" dirty="0"/>
              <a:t> by </a:t>
            </a:r>
            <a:r>
              <a:rPr lang="en-US" sz="2200" i="1" dirty="0"/>
              <a:t>depth</a:t>
            </a:r>
            <a:r>
              <a:rPr lang="en-US" sz="2200" dirty="0"/>
              <a:t>, from which we estimate </a:t>
            </a:r>
            <a:r>
              <a:rPr lang="en-US" sz="2200" i="1" dirty="0"/>
              <a:t>time</a:t>
            </a:r>
            <a:r>
              <a:rPr lang="en-US" sz="2200" dirty="0"/>
              <a:t>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Long Shelf Life</a:t>
            </a:r>
            <a:r>
              <a:rPr lang="en-US" sz="2200" dirty="0"/>
              <a:t>: specimens &amp; samples collected decades ago can be re-analyzed</a:t>
            </a:r>
          </a:p>
        </p:txBody>
      </p:sp>
      <p:pic>
        <p:nvPicPr>
          <p:cNvPr id="1026" name="Picture 2" descr="http://www.windows2universe.org/earth/climate/images/sediment_core_sm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143" b="54259"/>
          <a:stretch/>
        </p:blipFill>
        <p:spPr bwMode="auto">
          <a:xfrm>
            <a:off x="624405" y="4598096"/>
            <a:ext cx="2425756" cy="231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16664" r="37529" b="21433"/>
          <a:stretch/>
        </p:blipFill>
        <p:spPr>
          <a:xfrm>
            <a:off x="3461071" y="4337066"/>
            <a:ext cx="3341900" cy="2520934"/>
          </a:xfrm>
          <a:prstGeom prst="rect">
            <a:avLst/>
          </a:prstGeom>
        </p:spPr>
      </p:pic>
      <p:pic>
        <p:nvPicPr>
          <p:cNvPr id="1028" name="Picture 4" descr="https://encrypted-tbn0.gstatic.com/images?q=tbn:ANd9GcTIyc88JfvMuj2BqF63nlYr3AHGCXCICcRyfhf79IZE6UPSwIj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2"/>
          <a:stretch/>
        </p:blipFill>
        <p:spPr bwMode="auto">
          <a:xfrm>
            <a:off x="7044407" y="4337066"/>
            <a:ext cx="1808915" cy="252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 rot="16200000">
            <a:off x="-513869" y="1399428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Bad News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-616461" y="3341170"/>
            <a:ext cx="1794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Good News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0" y="2674962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2826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0" y="-71084"/>
            <a:ext cx="9144000" cy="11449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Data Governance:  </a:t>
            </a:r>
            <a:r>
              <a:rPr kumimoji="0" lang="en-US" sz="3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Community Curated Data Resources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0" y="6211669"/>
            <a:ext cx="3668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Williams et al. 2018. PAGES Mag.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Williams, Grimm et al. 2018 QR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1069993"/>
            <a:ext cx="92012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Support and supported by overlapping communities of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Data Generators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,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Data Synthesizers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, and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Data Stewards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89" y="1900990"/>
            <a:ext cx="7813572" cy="406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17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58;p13"/>
          <p:cNvPicPr preferRelativeResize="0"/>
          <p:nvPr/>
        </p:nvPicPr>
        <p:blipFill rotWithShape="1">
          <a:blip r:embed="rId3">
            <a:alphaModFix/>
          </a:blip>
          <a:srcRect l="3660" b="7732"/>
          <a:stretch/>
        </p:blipFill>
        <p:spPr>
          <a:xfrm>
            <a:off x="415304" y="1255215"/>
            <a:ext cx="8528408" cy="40839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b="1" dirty="0"/>
              <a:t>Neotoma: </a:t>
            </a:r>
            <a:r>
              <a:rPr lang="en-US" i="1" dirty="0"/>
              <a:t>Data Growth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627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Plots by S. Goring. Numbers and plots as of April 28, 2022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03368" y="3221039"/>
            <a:ext cx="8111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Sites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02660" y="1286905"/>
            <a:ext cx="1112608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Datasets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04519" y="3224587"/>
            <a:ext cx="128596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Datapoints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91000" y="3240495"/>
            <a:ext cx="139729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Publications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12454" y="1286906"/>
            <a:ext cx="1154388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Countries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773075" y="1421111"/>
            <a:ext cx="1058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42,643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32287" y="3366452"/>
            <a:ext cx="1264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9.01 million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773075" y="3366452"/>
            <a:ext cx="1038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19,838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489763" y="4565318"/>
            <a:ext cx="75517" cy="6033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1631406" y="1279555"/>
            <a:ext cx="139729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Authors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4703856" y="3366452"/>
            <a:ext cx="1264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7,938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1983870" y="1421111"/>
            <a:ext cx="1264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7,568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4772951" y="1421111"/>
            <a:ext cx="1264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127</a:t>
            </a:r>
          </a:p>
        </p:txBody>
      </p:sp>
      <p:sp>
        <p:nvSpPr>
          <p:cNvPr id="34" name="AutoShape 2" descr="ChangeOverTim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57" name="AutoShape 4" descr="ChangeOverTim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58" name="AutoShape 6" descr="ChangeOverTim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06" name="TextBox 105"/>
          <p:cNvSpPr txBox="1"/>
          <p:nvPr/>
        </p:nvSpPr>
        <p:spPr>
          <a:xfrm rot="16200000">
            <a:off x="-1180848" y="3009663"/>
            <a:ext cx="2683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Total Data Volume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4547150" y="5236926"/>
            <a:ext cx="807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Year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633"/>
          <a:stretch/>
        </p:blipFill>
        <p:spPr>
          <a:xfrm>
            <a:off x="7501860" y="8106"/>
            <a:ext cx="668470" cy="66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945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0" y="0"/>
            <a:ext cx="5983561" cy="113877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l"/>
            <a:r>
              <a:rPr lang="en-US" sz="3600" b="1" dirty="0">
                <a:ln w="50800"/>
                <a:latin typeface="Calibri" pitchFamily="34" charset="0"/>
              </a:rPr>
              <a:t>2. Key Concepts &amp; Data Model</a:t>
            </a:r>
          </a:p>
          <a:p>
            <a:pPr algn="ctr"/>
            <a:r>
              <a:rPr lang="en-US" sz="3200" b="1" dirty="0">
                <a:ln w="50800"/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rPr>
              <a:t>Database Structure</a:t>
            </a:r>
          </a:p>
        </p:txBody>
      </p:sp>
      <p:pic>
        <p:nvPicPr>
          <p:cNvPr id="19" name="Picture 18" descr="NeotomaERD.gif"/>
          <p:cNvPicPr>
            <a:picLocks noChangeAspect="1"/>
          </p:cNvPicPr>
          <p:nvPr/>
        </p:nvPicPr>
        <p:blipFill>
          <a:blip r:embed="rId3" cstate="screen"/>
          <a:srcRect t="3928"/>
          <a:stretch>
            <a:fillRect/>
          </a:stretch>
        </p:blipFill>
        <p:spPr>
          <a:xfrm>
            <a:off x="0" y="1068279"/>
            <a:ext cx="9144000" cy="5349571"/>
          </a:xfrm>
          <a:prstGeom prst="rect">
            <a:avLst/>
          </a:prstGeom>
        </p:spPr>
      </p:pic>
      <p:pic>
        <p:nvPicPr>
          <p:cNvPr id="4" name="Picture 8" descr="LogoPollenHRC.pn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0" y="6417850"/>
            <a:ext cx="88929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https://neotoma-manual.readthedocs.io/en/latest/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9425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Key Concepts:</a:t>
            </a:r>
            <a:br>
              <a:rPr lang="en-US" dirty="0"/>
            </a:br>
            <a:r>
              <a:rPr lang="en-US" sz="2800" dirty="0"/>
              <a:t>Sites, Collection Units, Analysis Units, Samples, Datasets  </a:t>
            </a:r>
          </a:p>
        </p:txBody>
      </p:sp>
      <p:cxnSp>
        <p:nvCxnSpPr>
          <p:cNvPr id="5" name="Elbow Connector 4"/>
          <p:cNvCxnSpPr/>
          <p:nvPr/>
        </p:nvCxnSpPr>
        <p:spPr bwMode="auto">
          <a:xfrm>
            <a:off x="3524251" y="1863209"/>
            <a:ext cx="357206" cy="182313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" name="Group 5"/>
          <p:cNvGrpSpPr/>
          <p:nvPr/>
        </p:nvGrpSpPr>
        <p:grpSpPr>
          <a:xfrm>
            <a:off x="3469481" y="1898923"/>
            <a:ext cx="5461529" cy="2171212"/>
            <a:chOff x="3469481" y="2083589"/>
            <a:chExt cx="5461529" cy="2171212"/>
          </a:xfrm>
        </p:grpSpPr>
        <p:sp>
          <p:nvSpPr>
            <p:cNvPr id="7" name="Freeform 6"/>
            <p:cNvSpPr/>
            <p:nvPr/>
          </p:nvSpPr>
          <p:spPr bwMode="auto">
            <a:xfrm>
              <a:off x="3469481" y="2083589"/>
              <a:ext cx="190500" cy="207173"/>
            </a:xfrm>
            <a:custGeom>
              <a:avLst/>
              <a:gdLst>
                <a:gd name="connsiteX0" fmla="*/ 0 w 190500"/>
                <a:gd name="connsiteY0" fmla="*/ 0 h 126206"/>
                <a:gd name="connsiteX1" fmla="*/ 190500 w 190500"/>
                <a:gd name="connsiteY1" fmla="*/ 0 h 126206"/>
                <a:gd name="connsiteX2" fmla="*/ 190500 w 190500"/>
                <a:gd name="connsiteY2" fmla="*/ 126206 h 126206"/>
                <a:gd name="connsiteX3" fmla="*/ 0 w 190500"/>
                <a:gd name="connsiteY3" fmla="*/ 126206 h 126206"/>
                <a:gd name="connsiteX4" fmla="*/ 0 w 190500"/>
                <a:gd name="connsiteY4" fmla="*/ 0 h 126206"/>
                <a:gd name="connsiteX0" fmla="*/ 0 w 190500"/>
                <a:gd name="connsiteY0" fmla="*/ 126206 h 217646"/>
                <a:gd name="connsiteX1" fmla="*/ 0 w 190500"/>
                <a:gd name="connsiteY1" fmla="*/ 0 h 217646"/>
                <a:gd name="connsiteX2" fmla="*/ 190500 w 190500"/>
                <a:gd name="connsiteY2" fmla="*/ 0 h 217646"/>
                <a:gd name="connsiteX3" fmla="*/ 190500 w 190500"/>
                <a:gd name="connsiteY3" fmla="*/ 126206 h 217646"/>
                <a:gd name="connsiteX4" fmla="*/ 91440 w 190500"/>
                <a:gd name="connsiteY4" fmla="*/ 217646 h 217646"/>
                <a:gd name="connsiteX0" fmla="*/ 0 w 190500"/>
                <a:gd name="connsiteY0" fmla="*/ 126206 h 217646"/>
                <a:gd name="connsiteX1" fmla="*/ 0 w 190500"/>
                <a:gd name="connsiteY1" fmla="*/ 0 h 217646"/>
                <a:gd name="connsiteX2" fmla="*/ 190500 w 190500"/>
                <a:gd name="connsiteY2" fmla="*/ 0 h 217646"/>
                <a:gd name="connsiteX3" fmla="*/ 190500 w 190500"/>
                <a:gd name="connsiteY3" fmla="*/ 126206 h 217646"/>
                <a:gd name="connsiteX4" fmla="*/ 91440 w 190500"/>
                <a:gd name="connsiteY4" fmla="*/ 217646 h 217646"/>
                <a:gd name="connsiteX0" fmla="*/ 0 w 190500"/>
                <a:gd name="connsiteY0" fmla="*/ 126206 h 126206"/>
                <a:gd name="connsiteX1" fmla="*/ 0 w 190500"/>
                <a:gd name="connsiteY1" fmla="*/ 0 h 126206"/>
                <a:gd name="connsiteX2" fmla="*/ 190500 w 190500"/>
                <a:gd name="connsiteY2" fmla="*/ 0 h 126206"/>
                <a:gd name="connsiteX3" fmla="*/ 190500 w 190500"/>
                <a:gd name="connsiteY3" fmla="*/ 126206 h 126206"/>
                <a:gd name="connsiteX0" fmla="*/ 0 w 190500"/>
                <a:gd name="connsiteY0" fmla="*/ 0 h 126206"/>
                <a:gd name="connsiteX1" fmla="*/ 190500 w 190500"/>
                <a:gd name="connsiteY1" fmla="*/ 0 h 126206"/>
                <a:gd name="connsiteX2" fmla="*/ 190500 w 190500"/>
                <a:gd name="connsiteY2" fmla="*/ 126206 h 12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0" h="126206">
                  <a:moveTo>
                    <a:pt x="0" y="0"/>
                  </a:moveTo>
                  <a:lnTo>
                    <a:pt x="190500" y="0"/>
                  </a:lnTo>
                  <a:lnTo>
                    <a:pt x="190500" y="126206"/>
                  </a:lnTo>
                </a:path>
              </a:pathLst>
            </a:custGeom>
            <a:noFill/>
            <a:ln w="222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charset="0"/>
              </a:endParaRPr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3659982" y="2243121"/>
              <a:ext cx="5271028" cy="2011680"/>
            </a:xfrm>
            <a:custGeom>
              <a:avLst/>
              <a:gdLst>
                <a:gd name="connsiteX0" fmla="*/ 0 w 5232400"/>
                <a:gd name="connsiteY0" fmla="*/ 0 h 2311401"/>
                <a:gd name="connsiteX1" fmla="*/ 5232400 w 5232400"/>
                <a:gd name="connsiteY1" fmla="*/ 0 h 2311401"/>
                <a:gd name="connsiteX2" fmla="*/ 5232400 w 5232400"/>
                <a:gd name="connsiteY2" fmla="*/ 2311401 h 2311401"/>
                <a:gd name="connsiteX3" fmla="*/ 0 w 5232400"/>
                <a:gd name="connsiteY3" fmla="*/ 2311401 h 2311401"/>
                <a:gd name="connsiteX4" fmla="*/ 0 w 5232400"/>
                <a:gd name="connsiteY4" fmla="*/ 0 h 2311401"/>
                <a:gd name="connsiteX0" fmla="*/ 0 w 5232400"/>
                <a:gd name="connsiteY0" fmla="*/ 0 h 2311401"/>
                <a:gd name="connsiteX1" fmla="*/ 5026290 w 5232400"/>
                <a:gd name="connsiteY1" fmla="*/ 0 h 2311401"/>
                <a:gd name="connsiteX2" fmla="*/ 5232400 w 5232400"/>
                <a:gd name="connsiteY2" fmla="*/ 0 h 2311401"/>
                <a:gd name="connsiteX3" fmla="*/ 5232400 w 5232400"/>
                <a:gd name="connsiteY3" fmla="*/ 2311401 h 2311401"/>
                <a:gd name="connsiteX4" fmla="*/ 0 w 5232400"/>
                <a:gd name="connsiteY4" fmla="*/ 2311401 h 2311401"/>
                <a:gd name="connsiteX5" fmla="*/ 0 w 5232400"/>
                <a:gd name="connsiteY5" fmla="*/ 0 h 2311401"/>
                <a:gd name="connsiteX0" fmla="*/ 0 w 5232400"/>
                <a:gd name="connsiteY0" fmla="*/ 2381 h 2313782"/>
                <a:gd name="connsiteX1" fmla="*/ 4847696 w 5232400"/>
                <a:gd name="connsiteY1" fmla="*/ 0 h 2313782"/>
                <a:gd name="connsiteX2" fmla="*/ 5026290 w 5232400"/>
                <a:gd name="connsiteY2" fmla="*/ 2381 h 2313782"/>
                <a:gd name="connsiteX3" fmla="*/ 5232400 w 5232400"/>
                <a:gd name="connsiteY3" fmla="*/ 2381 h 2313782"/>
                <a:gd name="connsiteX4" fmla="*/ 5232400 w 5232400"/>
                <a:gd name="connsiteY4" fmla="*/ 2313782 h 2313782"/>
                <a:gd name="connsiteX5" fmla="*/ 0 w 5232400"/>
                <a:gd name="connsiteY5" fmla="*/ 2313782 h 2313782"/>
                <a:gd name="connsiteX6" fmla="*/ 0 w 5232400"/>
                <a:gd name="connsiteY6" fmla="*/ 2381 h 2313782"/>
                <a:gd name="connsiteX0" fmla="*/ 4847696 w 5232400"/>
                <a:gd name="connsiteY0" fmla="*/ 0 h 2313782"/>
                <a:gd name="connsiteX1" fmla="*/ 5026290 w 5232400"/>
                <a:gd name="connsiteY1" fmla="*/ 2381 h 2313782"/>
                <a:gd name="connsiteX2" fmla="*/ 5232400 w 5232400"/>
                <a:gd name="connsiteY2" fmla="*/ 2381 h 2313782"/>
                <a:gd name="connsiteX3" fmla="*/ 5232400 w 5232400"/>
                <a:gd name="connsiteY3" fmla="*/ 2313782 h 2313782"/>
                <a:gd name="connsiteX4" fmla="*/ 0 w 5232400"/>
                <a:gd name="connsiteY4" fmla="*/ 2313782 h 2313782"/>
                <a:gd name="connsiteX5" fmla="*/ 0 w 5232400"/>
                <a:gd name="connsiteY5" fmla="*/ 2381 h 2313782"/>
                <a:gd name="connsiteX6" fmla="*/ 4939136 w 5232400"/>
                <a:gd name="connsiteY6" fmla="*/ 91440 h 2313782"/>
                <a:gd name="connsiteX0" fmla="*/ 5026290 w 5232400"/>
                <a:gd name="connsiteY0" fmla="*/ 794 h 2312195"/>
                <a:gd name="connsiteX1" fmla="*/ 5232400 w 5232400"/>
                <a:gd name="connsiteY1" fmla="*/ 794 h 2312195"/>
                <a:gd name="connsiteX2" fmla="*/ 5232400 w 5232400"/>
                <a:gd name="connsiteY2" fmla="*/ 2312195 h 2312195"/>
                <a:gd name="connsiteX3" fmla="*/ 0 w 5232400"/>
                <a:gd name="connsiteY3" fmla="*/ 2312195 h 2312195"/>
                <a:gd name="connsiteX4" fmla="*/ 0 w 5232400"/>
                <a:gd name="connsiteY4" fmla="*/ 794 h 2312195"/>
                <a:gd name="connsiteX5" fmla="*/ 4939136 w 5232400"/>
                <a:gd name="connsiteY5" fmla="*/ 89853 h 2312195"/>
                <a:gd name="connsiteX0" fmla="*/ 5026290 w 5232400"/>
                <a:gd name="connsiteY0" fmla="*/ 0 h 2311401"/>
                <a:gd name="connsiteX1" fmla="*/ 5232400 w 5232400"/>
                <a:gd name="connsiteY1" fmla="*/ 0 h 2311401"/>
                <a:gd name="connsiteX2" fmla="*/ 5232400 w 5232400"/>
                <a:gd name="connsiteY2" fmla="*/ 2311401 h 2311401"/>
                <a:gd name="connsiteX3" fmla="*/ 0 w 5232400"/>
                <a:gd name="connsiteY3" fmla="*/ 2311401 h 2311401"/>
                <a:gd name="connsiteX4" fmla="*/ 0 w 5232400"/>
                <a:gd name="connsiteY4" fmla="*/ 0 h 2311401"/>
                <a:gd name="connsiteX0" fmla="*/ 5028655 w 5234765"/>
                <a:gd name="connsiteY0" fmla="*/ 0 h 2311401"/>
                <a:gd name="connsiteX1" fmla="*/ 5234765 w 5234765"/>
                <a:gd name="connsiteY1" fmla="*/ 0 h 2311401"/>
                <a:gd name="connsiteX2" fmla="*/ 5234765 w 5234765"/>
                <a:gd name="connsiteY2" fmla="*/ 2311401 h 2311401"/>
                <a:gd name="connsiteX3" fmla="*/ 2365 w 5234765"/>
                <a:gd name="connsiteY3" fmla="*/ 2311401 h 2311401"/>
                <a:gd name="connsiteX4" fmla="*/ 0 w 5234765"/>
                <a:gd name="connsiteY4" fmla="*/ 28872 h 231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4765" h="2311401">
                  <a:moveTo>
                    <a:pt x="5028655" y="0"/>
                  </a:moveTo>
                  <a:lnTo>
                    <a:pt x="5234765" y="0"/>
                  </a:lnTo>
                  <a:lnTo>
                    <a:pt x="5234765" y="2311401"/>
                  </a:lnTo>
                  <a:lnTo>
                    <a:pt x="2365" y="2311401"/>
                  </a:lnTo>
                  <a:cubicBezTo>
                    <a:pt x="1577" y="1550558"/>
                    <a:pt x="788" y="789715"/>
                    <a:pt x="0" y="28872"/>
                  </a:cubicBezTo>
                </a:path>
              </a:pathLst>
            </a:custGeom>
            <a:noFill/>
            <a:ln w="222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9" name="Elbow Connector 8"/>
          <p:cNvCxnSpPr/>
          <p:nvPr/>
        </p:nvCxnSpPr>
        <p:spPr bwMode="auto">
          <a:xfrm flipV="1">
            <a:off x="7008812" y="1863209"/>
            <a:ext cx="375444" cy="372533"/>
          </a:xfrm>
          <a:prstGeom prst="bentConnector3">
            <a:avLst>
              <a:gd name="adj1" fmla="val 4556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Elbow Connector 9"/>
          <p:cNvCxnSpPr/>
          <p:nvPr/>
        </p:nvCxnSpPr>
        <p:spPr bwMode="auto">
          <a:xfrm>
            <a:off x="5282406" y="1863209"/>
            <a:ext cx="344488" cy="189441"/>
          </a:xfrm>
          <a:prstGeom prst="bentConnector3">
            <a:avLst>
              <a:gd name="adj1" fmla="val 47927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Elbow Connector 10"/>
          <p:cNvCxnSpPr/>
          <p:nvPr/>
        </p:nvCxnSpPr>
        <p:spPr bwMode="auto">
          <a:xfrm>
            <a:off x="3531391" y="1822728"/>
            <a:ext cx="364330" cy="222779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Elbow Connector 11"/>
          <p:cNvCxnSpPr/>
          <p:nvPr/>
        </p:nvCxnSpPr>
        <p:spPr bwMode="auto">
          <a:xfrm>
            <a:off x="1803400" y="1863209"/>
            <a:ext cx="344488" cy="189441"/>
          </a:xfrm>
          <a:prstGeom prst="bentConnector3">
            <a:avLst>
              <a:gd name="adj1" fmla="val 47927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Rectangle 12"/>
          <p:cNvSpPr/>
          <p:nvPr/>
        </p:nvSpPr>
        <p:spPr>
          <a:xfrm>
            <a:off x="365760" y="1723064"/>
            <a:ext cx="1463040" cy="19389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SiteName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LongitudeEast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LatitudeNorth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LongitudeWest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LatitudeSouth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Altitude</a:t>
            </a:r>
          </a:p>
          <a:p>
            <a:pPr algn="l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Area</a:t>
            </a:r>
          </a:p>
          <a:p>
            <a:pPr algn="l"/>
            <a:r>
              <a:rPr 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SiteDescription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103120" y="1723064"/>
            <a:ext cx="1463040" cy="2677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DepEnvtID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Handle</a:t>
            </a:r>
          </a:p>
          <a:p>
            <a:pPr algn="l"/>
            <a:r>
              <a:rPr 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CollUnitName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CollDate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CollDevice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GPSLatitude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GPSLongitude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GPSError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WaterDepth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Location</a:t>
            </a:r>
          </a:p>
          <a:p>
            <a:pPr algn="l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840480" y="1723064"/>
            <a:ext cx="1463040" cy="1754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AnalysisUnitID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AnalysisUnitName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Depth</a:t>
            </a:r>
          </a:p>
          <a:p>
            <a:pPr algn="l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Thickness</a:t>
            </a:r>
          </a:p>
          <a:p>
            <a:pPr algn="l"/>
            <a:r>
              <a:rPr 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FaciesID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Mixed</a:t>
            </a:r>
          </a:p>
          <a:p>
            <a:pPr algn="l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IGSN</a:t>
            </a:r>
          </a:p>
          <a:p>
            <a:pPr algn="l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577840" y="1723064"/>
            <a:ext cx="1463040" cy="1569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SampleID</a:t>
            </a:r>
          </a:p>
          <a:p>
            <a:pPr algn="l"/>
            <a:r>
              <a:rPr 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AnalysisUnitID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DatasetID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SampleName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AnalysisDate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LabNumber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PreparationMethod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315200" y="1723064"/>
            <a:ext cx="1463040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DatasetID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DatasetTypeID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DatasetName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7597426" y="1420336"/>
            <a:ext cx="918329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1600" b="1" dirty="0">
                <a:ln w="50800"/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Datasets</a:t>
            </a:r>
          </a:p>
        </p:txBody>
      </p:sp>
      <p:sp>
        <p:nvSpPr>
          <p:cNvPr id="19" name="Text Box 2"/>
          <p:cNvSpPr txBox="1">
            <a:spLocks noChangeArrowheads="1"/>
          </p:cNvSpPr>
          <p:nvPr/>
        </p:nvSpPr>
        <p:spPr bwMode="auto">
          <a:xfrm>
            <a:off x="782328" y="1420336"/>
            <a:ext cx="584519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1600" b="1" dirty="0">
                <a:ln w="50800"/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Sites</a:t>
            </a: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2094769" y="1420336"/>
            <a:ext cx="1481496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1600" b="1" dirty="0" err="1">
                <a:ln w="50800"/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CollectionUnits</a:t>
            </a:r>
            <a:endParaRPr lang="en-US" sz="1600" b="1" dirty="0">
              <a:ln w="50800"/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</a:endParaRP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3904312" y="1420336"/>
            <a:ext cx="1327928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1600" b="1" dirty="0" err="1">
                <a:ln w="50800"/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AnalysisUnits</a:t>
            </a:r>
            <a:endParaRPr lang="en-US" sz="1600" b="1" dirty="0">
              <a:ln w="50800"/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</a:endParaRPr>
          </a:p>
        </p:txBody>
      </p:sp>
      <p:sp>
        <p:nvSpPr>
          <p:cNvPr id="22" name="Text Box 2"/>
          <p:cNvSpPr txBox="1">
            <a:spLocks noChangeArrowheads="1"/>
          </p:cNvSpPr>
          <p:nvPr/>
        </p:nvSpPr>
        <p:spPr bwMode="auto">
          <a:xfrm>
            <a:off x="5881950" y="1420336"/>
            <a:ext cx="894797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1600" b="1" dirty="0">
                <a:ln w="50800"/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Samples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65760" y="4400720"/>
            <a:ext cx="87782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/>
            <a:r>
              <a:rPr lang="en-US" dirty="0"/>
              <a:t>One </a:t>
            </a:r>
            <a:r>
              <a:rPr lang="en-US" b="1" dirty="0"/>
              <a:t>site</a:t>
            </a:r>
            <a:r>
              <a:rPr lang="en-US" dirty="0"/>
              <a:t> may have many </a:t>
            </a:r>
            <a:r>
              <a:rPr lang="en-US" b="1" dirty="0"/>
              <a:t>collection units </a:t>
            </a:r>
          </a:p>
          <a:p>
            <a:pPr marL="914400" indent="-914400"/>
            <a:r>
              <a:rPr lang="en-US" dirty="0"/>
              <a:t>One </a:t>
            </a:r>
            <a:r>
              <a:rPr lang="en-US" b="1" dirty="0"/>
              <a:t>collection unit </a:t>
            </a:r>
            <a:r>
              <a:rPr lang="en-US" dirty="0"/>
              <a:t>may have many </a:t>
            </a:r>
            <a:r>
              <a:rPr lang="en-US" b="1" dirty="0"/>
              <a:t>analysis units</a:t>
            </a:r>
          </a:p>
          <a:p>
            <a:pPr marL="914400" indent="-914400"/>
            <a:r>
              <a:rPr lang="en-US" dirty="0"/>
              <a:t>One </a:t>
            </a:r>
            <a:r>
              <a:rPr lang="en-US" b="1" dirty="0"/>
              <a:t>analysis unit </a:t>
            </a:r>
            <a:r>
              <a:rPr lang="en-US" dirty="0"/>
              <a:t>may have many </a:t>
            </a:r>
            <a:r>
              <a:rPr lang="en-US" b="1" dirty="0"/>
              <a:t>samples</a:t>
            </a:r>
          </a:p>
          <a:p>
            <a:pPr marL="914400" indent="-914400"/>
            <a:r>
              <a:rPr lang="en-US" dirty="0"/>
              <a:t>A </a:t>
            </a:r>
            <a:r>
              <a:rPr lang="en-US" b="1" dirty="0"/>
              <a:t>dataset</a:t>
            </a:r>
            <a:r>
              <a:rPr lang="en-US" dirty="0"/>
              <a:t> comprises all </a:t>
            </a:r>
            <a:r>
              <a:rPr lang="en-US" b="1" dirty="0"/>
              <a:t>samples</a:t>
            </a:r>
            <a:r>
              <a:rPr lang="en-US" dirty="0"/>
              <a:t> of same type from same </a:t>
            </a:r>
            <a:r>
              <a:rPr lang="en-US" b="1" dirty="0"/>
              <a:t>collection unit</a:t>
            </a:r>
          </a:p>
        </p:txBody>
      </p:sp>
    </p:spTree>
    <p:extLst>
      <p:ext uri="{BB962C8B-B14F-4D97-AF65-F5344CB8AC3E}">
        <p14:creationId xmlns:p14="http://schemas.microsoft.com/office/powerpoint/2010/main" val="690978203"/>
      </p:ext>
    </p:extLst>
  </p:cSld>
  <p:clrMapOvr>
    <a:masterClrMapping/>
  </p:clrMapOvr>
</p:sld>
</file>

<file path=ppt/theme/theme1.xml><?xml version="1.0" encoding="utf-8"?>
<a:theme xmlns:a="http://schemas.openxmlformats.org/drawingml/2006/main" name="UW_Template_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UW_Template_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UW_Template_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3_UW_Template_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UW_Template_Logo</Template>
  <TotalTime>52384</TotalTime>
  <Words>1427</Words>
  <Application>Microsoft Office PowerPoint</Application>
  <PresentationFormat>On-screen Show (4:3)</PresentationFormat>
  <Paragraphs>380</Paragraphs>
  <Slides>27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Calibri</vt:lpstr>
      <vt:lpstr>Calibri (Body)</vt:lpstr>
      <vt:lpstr>Courier New</vt:lpstr>
      <vt:lpstr>Forte</vt:lpstr>
      <vt:lpstr>Wingdings</vt:lpstr>
      <vt:lpstr>UW_Template_Logo</vt:lpstr>
      <vt:lpstr>1_UW_Template_Logo</vt:lpstr>
      <vt:lpstr>2_UW_Template_Logo</vt:lpstr>
      <vt:lpstr>3_UW_Template_Logo</vt:lpstr>
      <vt:lpstr>Introduction to Paleoecoinformatics &amp; the Neotoma Paleoecology Database</vt:lpstr>
      <vt:lpstr>Neotoma Paleoecology Database</vt:lpstr>
      <vt:lpstr>Macro-scale global-change ecology now requires collaboration among at least four groups</vt:lpstr>
      <vt:lpstr>Informatics:   designing systems that deliver the right information, to the right person in the right place and time, in the right way.   (Wikipedia)</vt:lpstr>
      <vt:lpstr>Paleodata: Key characteristics</vt:lpstr>
      <vt:lpstr>PowerPoint Presentation</vt:lpstr>
      <vt:lpstr>Neotoma: Data Growth</vt:lpstr>
      <vt:lpstr>PowerPoint Presentation</vt:lpstr>
      <vt:lpstr>Key Concepts: Sites, Collection Units, Analysis Units, Samples, Datasets  </vt:lpstr>
      <vt:lpstr>PowerPoint Presentation</vt:lpstr>
      <vt:lpstr>PowerPoint Presentation</vt:lpstr>
      <vt:lpstr>PowerPoint Presentation</vt:lpstr>
      <vt:lpstr>PowerPoint Presentation</vt:lpstr>
      <vt:lpstr>Neotoma:  Software Stack</vt:lpstr>
      <vt:lpstr>Software Ecosystem: Explorer Quick-look data views</vt:lpstr>
      <vt:lpstr>Software Ecosystem: Explorer Quick-look data views</vt:lpstr>
      <vt:lpstr>Software Ecosystem: APIs Programmatic access</vt:lpstr>
      <vt:lpstr>Software Ecosystem: R neotoma Scientific Scripting Access</vt:lpstr>
      <vt:lpstr>Software Ecosystem: DOIs, Landing Pages  Data archival &amp; discovery</vt:lpstr>
      <vt:lpstr>Software Ecosystem: Tilia Data Uploads, QA/QC, Curation</vt:lpstr>
      <vt:lpstr>Leveraging Neotoma for new research syntheses: PalEON example</vt:lpstr>
      <vt:lpstr>Neotoma: Supporting Science</vt:lpstr>
      <vt:lpstr>More Resources</vt:lpstr>
      <vt:lpstr>Summary: </vt:lpstr>
      <vt:lpstr>PowerPoint Presentation</vt:lpstr>
      <vt:lpstr>Neotoma:  Software Ecosystem</vt:lpstr>
      <vt:lpstr>Software Ecosystem: Overview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 Williams</dc:creator>
  <cp:lastModifiedBy>JACK W WILLIAMS</cp:lastModifiedBy>
  <cp:revision>589</cp:revision>
  <cp:lastPrinted>2010-09-02T16:26:05Z</cp:lastPrinted>
  <dcterms:created xsi:type="dcterms:W3CDTF">2012-02-17T21:55:00Z</dcterms:created>
  <dcterms:modified xsi:type="dcterms:W3CDTF">2022-09-15T13:46:48Z</dcterms:modified>
</cp:coreProperties>
</file>